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70" r:id="rId2"/>
    <p:sldId id="268" r:id="rId3"/>
    <p:sldId id="269" r:id="rId4"/>
    <p:sldId id="256" r:id="rId5"/>
    <p:sldId id="258" r:id="rId6"/>
    <p:sldId id="271" r:id="rId7"/>
    <p:sldId id="259" r:id="rId8"/>
    <p:sldId id="260" r:id="rId9"/>
    <p:sldId id="272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97239-CD45-4C6B-908B-A3AB1E3BDA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4B125-5B7C-471A-BECF-75D0A84B03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8655B-D375-4817-9503-45046FFD70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B72408-1664-420F-9D46-01D931F590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2A51F2-09C9-49A4-9C26-B9882EA2FD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A4421-5D52-402E-91C0-2F586DE7DE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201FC-3DE7-4DB9-AF3B-61C71F5A3B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312FF-622D-4837-BD25-4F04F66DA8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312D8-F91E-4C29-8AD2-92EE874B75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AFB05-435D-498D-93B1-F26A520168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C4687-A1E2-4CAC-BED8-D67AAB2884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4DEC4-C913-4E7C-AD41-045E8EEBA1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E4D1A-BC69-41BC-A210-6CE5C9BB56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44567C-F769-49A5-9E46-1B2C25FA0C3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63600" y="752475"/>
            <a:ext cx="82894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Garamond" pitchFamily="18" charset="0"/>
              </a:rPr>
              <a:t>● </a:t>
            </a:r>
            <a:r>
              <a:rPr lang="ru-RU" sz="2800" b="1" dirty="0">
                <a:solidFill>
                  <a:schemeClr val="bg1"/>
                </a:solidFill>
                <a:latin typeface="Garamond" pitchFamily="18" charset="0"/>
              </a:rPr>
              <a:t>Характеристическое свойство арифметической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Garamond" pitchFamily="18" charset="0"/>
              </a:rPr>
              <a:t>    прогрессии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743075" y="1735138"/>
            <a:ext cx="72564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Garamond" pitchFamily="18" charset="0"/>
              </a:rPr>
              <a:t>Каждый член арифметической прогрессии, начиная </a:t>
            </a:r>
          </a:p>
          <a:p>
            <a:r>
              <a:rPr lang="ru-RU" sz="2400">
                <a:solidFill>
                  <a:schemeClr val="bg1"/>
                </a:solidFill>
                <a:latin typeface="Garamond" pitchFamily="18" charset="0"/>
              </a:rPr>
              <a:t>со второго, равен среднему арифметическому соседних </a:t>
            </a:r>
          </a:p>
          <a:p>
            <a:r>
              <a:rPr lang="ru-RU" sz="2400">
                <a:solidFill>
                  <a:schemeClr val="bg1"/>
                </a:solidFill>
                <a:latin typeface="Garamond" pitchFamily="18" charset="0"/>
              </a:rPr>
              <a:t>с ним членов.</a:t>
            </a:r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>
            <p:ph/>
          </p:nvPr>
        </p:nvGraphicFramePr>
        <p:xfrm>
          <a:off x="1763688" y="3212976"/>
          <a:ext cx="5864128" cy="1008112"/>
        </p:xfrm>
        <a:graphic>
          <a:graphicData uri="http://schemas.openxmlformats.org/presentationml/2006/ole">
            <p:oleObj spid="_x0000_s48130" name="Формула" r:id="rId3" imgW="1180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914400"/>
            <a:ext cx="8153400" cy="495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Решение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№1. Найдите разность арифметической прогрессии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4;  10; …</a:t>
            </a:r>
          </a:p>
          <a:p>
            <a:pPr eaLnBrk="1" hangingPunct="1"/>
            <a:r>
              <a:rPr lang="ru-RU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6; 4; …</a:t>
            </a:r>
          </a:p>
          <a:p>
            <a:pPr eaLnBrk="1" hangingPunct="1"/>
            <a:r>
              <a:rPr lang="ru-RU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 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=10;   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=20</a:t>
            </a:r>
          </a:p>
          <a:p>
            <a:pPr eaLnBrk="1" hangingPunct="1">
              <a:buFontTx/>
              <a:buNone/>
            </a:pPr>
            <a:endParaRPr lang="ru-RU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№2. (в</a:t>
            </a:r>
            <a:r>
              <a:rPr lang="en-US" sz="40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)-арифметическая прогрессия,</a:t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d-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разность арифметической прогрессии. Составьте формулу для нахождения</a:t>
            </a:r>
            <a:r>
              <a:rPr lang="ru-RU" sz="4000" dirty="0" smtClean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в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eaLnBrk="1" hangingPunct="1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в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eaLnBrk="1" hangingPunct="1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eaLnBrk="1" hangingPunct="1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г) в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№3. Найти члены арифметической прогрессии, обозначенные буквами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-6; -4; 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…</a:t>
            </a:r>
          </a:p>
          <a:p>
            <a:pPr eaLnBrk="1" hangingPunct="1"/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-3,4;  -1,4;  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 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…</a:t>
            </a:r>
          </a:p>
          <a:p>
            <a:pPr eaLnBrk="1" hangingPunct="1"/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 14; 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20; 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 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0"/>
            <a:ext cx="7668344" cy="4596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chemeClr val="bg1"/>
                </a:solidFill>
                <a:latin typeface="Georgia" pitchFamily="18" charset="0"/>
              </a:rPr>
              <a:t>  Учиться можно только весело…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chemeClr val="bg1"/>
                </a:solidFill>
                <a:latin typeface="Georgia" pitchFamily="18" charset="0"/>
              </a:rPr>
              <a:t>   Чтобы переваривать знания –надо поглощать их с аппетитом</a:t>
            </a:r>
            <a:endParaRPr lang="ru-RU" sz="40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5085184"/>
            <a:ext cx="31646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Georgia" pitchFamily="18" charset="0"/>
              </a:rPr>
              <a:t>Анатоль Франс </a:t>
            </a:r>
            <a:endParaRPr lang="ru-RU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51520" y="151180"/>
            <a:ext cx="889248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Проверка домашнего задания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Самостоятельная работа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Последовательность (а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задана формулой 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5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+ 1.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а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Последовательность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задана рекуррентно: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2;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+1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Напишите первые пять членов последовательности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Последовательность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2800" b="0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задана формулой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28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3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- 2.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40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Последовательность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en-US" sz="2800" b="0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задана рекуррентно: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3;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en-US" sz="28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+1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en-US" sz="28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Напишите первые пять членов последовательности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7772400" cy="1920875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 арифметической прогрессии.</a:t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Формула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 члена арифметической прогрессии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83568" y="3140968"/>
            <a:ext cx="740619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800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Garamond" pitchFamily="18" charset="0"/>
              </a:rPr>
              <a:t>● </a:t>
            </a:r>
            <a:r>
              <a:rPr lang="ru-RU" sz="2800" b="1" dirty="0">
                <a:solidFill>
                  <a:schemeClr val="bg1"/>
                </a:solidFill>
                <a:latin typeface="Garamond" pitchFamily="18" charset="0"/>
              </a:rPr>
              <a:t>Определение арифметической прогрессии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051720" y="4365104"/>
            <a:ext cx="62658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Garamond" pitchFamily="18" charset="0"/>
              </a:rPr>
              <a:t>Арифметической     прогрессией    называется </a:t>
            </a:r>
          </a:p>
          <a:p>
            <a:r>
              <a:rPr lang="ru-RU" sz="2400" dirty="0">
                <a:solidFill>
                  <a:schemeClr val="bg1"/>
                </a:solidFill>
                <a:latin typeface="Garamond" pitchFamily="18" charset="0"/>
              </a:rPr>
              <a:t>последовательность ,  каждый   член   которой,  </a:t>
            </a:r>
          </a:p>
          <a:p>
            <a:r>
              <a:rPr lang="ru-RU" sz="2400" dirty="0">
                <a:solidFill>
                  <a:schemeClr val="bg1"/>
                </a:solidFill>
                <a:latin typeface="Garamond" pitchFamily="18" charset="0"/>
              </a:rPr>
              <a:t>начиная    со   второго,    равен    предыдущему  </a:t>
            </a:r>
          </a:p>
          <a:p>
            <a:r>
              <a:rPr lang="ru-RU" sz="2400" dirty="0">
                <a:solidFill>
                  <a:schemeClr val="bg1"/>
                </a:solidFill>
                <a:latin typeface="Garamond" pitchFamily="18" charset="0"/>
              </a:rPr>
              <a:t>члену  сложенным с  одним и тем же числом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348880"/>
            <a:ext cx="5106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1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; 6; 11; 16; 21; 26; … </a:t>
            </a:r>
            <a:endParaRPr lang="ru-RU" sz="3200" b="1" dirty="0">
              <a:solidFill>
                <a:schemeClr val="bg1">
                  <a:lumMod val="9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2061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49300" y="593725"/>
            <a:ext cx="3444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chemeClr val="bg1"/>
                </a:solidFill>
                <a:latin typeface="Garamond" pitchFamily="18" charset="0"/>
              </a:rPr>
              <a:t>●   Обозначения.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971600" y="5301208"/>
            <a:ext cx="72628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itchFamily="18" charset="0"/>
              </a:rPr>
              <a:t>d – </a:t>
            </a:r>
            <a:r>
              <a:rPr lang="ru-RU" sz="3200" dirty="0">
                <a:solidFill>
                  <a:schemeClr val="bg1"/>
                </a:solidFill>
                <a:latin typeface="Garamond" pitchFamily="18" charset="0"/>
              </a:rPr>
              <a:t>разность арифметической прогрессии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354139" y="1341438"/>
            <a:ext cx="7789863" cy="1190625"/>
            <a:chOff x="853" y="845"/>
            <a:chExt cx="4907" cy="750"/>
          </a:xfrm>
        </p:grpSpPr>
        <p:graphicFrame>
          <p:nvGraphicFramePr>
            <p:cNvPr id="8206" name="Object 14"/>
            <p:cNvGraphicFramePr>
              <a:graphicFrameLocks noChangeAspect="1"/>
            </p:cNvGraphicFramePr>
            <p:nvPr/>
          </p:nvGraphicFramePr>
          <p:xfrm>
            <a:off x="853" y="935"/>
            <a:ext cx="465" cy="364"/>
          </p:xfrm>
          <a:graphic>
            <a:graphicData uri="http://schemas.openxmlformats.org/presentationml/2006/ole">
              <p:oleObj spid="_x0000_s29699" name="Формула" r:id="rId3" imgW="291960" imgH="228600" progId="Equation.3">
                <p:embed/>
              </p:oleObj>
            </a:graphicData>
          </a:graphic>
        </p:graphicFrame>
        <p:sp>
          <p:nvSpPr>
            <p:cNvPr id="8224" name="Text Box 32"/>
            <p:cNvSpPr txBox="1">
              <a:spLocks noChangeArrowheads="1"/>
            </p:cNvSpPr>
            <p:nvPr/>
          </p:nvSpPr>
          <p:spPr bwMode="auto">
            <a:xfrm>
              <a:off x="1383" y="845"/>
              <a:ext cx="4377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600" dirty="0">
                  <a:solidFill>
                    <a:schemeClr val="bg1"/>
                  </a:solidFill>
                  <a:latin typeface="Garamond" pitchFamily="18" charset="0"/>
                </a:rPr>
                <a:t>- арифметическая    прогрессия,</a:t>
              </a:r>
            </a:p>
            <a:p>
              <a:r>
                <a:rPr lang="ru-RU" sz="3600" dirty="0">
                  <a:solidFill>
                    <a:schemeClr val="bg1"/>
                  </a:solidFill>
                  <a:latin typeface="Garamond" pitchFamily="18" charset="0"/>
                </a:rPr>
                <a:t>  если для любого натурального  </a:t>
              </a:r>
              <a:r>
                <a:rPr lang="en-US" sz="3600" dirty="0">
                  <a:solidFill>
                    <a:schemeClr val="bg1"/>
                  </a:solidFill>
                  <a:latin typeface="Garamond" pitchFamily="18" charset="0"/>
                </a:rPr>
                <a:t>n</a:t>
              </a:r>
              <a:r>
                <a:rPr lang="ru-RU" sz="3600" dirty="0">
                  <a:solidFill>
                    <a:schemeClr val="bg1"/>
                  </a:solidFill>
                  <a:latin typeface="Garamond" pitchFamily="18" charset="0"/>
                </a:rPr>
                <a:t> </a:t>
              </a:r>
            </a:p>
          </p:txBody>
        </p:sp>
      </p:grp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835696" y="2492896"/>
            <a:ext cx="445769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=а</a:t>
            </a:r>
            <a:r>
              <a:rPr lang="ru-RU" sz="32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+d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некоторое число.</a:t>
            </a:r>
            <a:endParaRPr lang="ru-RU" sz="32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3861049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ru-RU" sz="36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а</a:t>
            </a:r>
            <a:r>
              <a:rPr lang="en-US" sz="36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36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8" grpId="0"/>
      <p:bldP spid="8225" grpId="1"/>
      <p:bldP spid="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Примеры арифметических прогрессий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(</a:t>
            </a:r>
            <a:r>
              <a:rPr lang="ru-RU" sz="28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baseline="-250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- арифметическая прогрессия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1, </a:t>
            </a:r>
            <a:r>
              <a:rPr lang="ru-RU" sz="28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baseline="-250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:1; 2; 3;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endParaRPr lang="ru-RU" sz="28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baseline="-250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)- арифметическая прогрессия. а</a:t>
            </a:r>
            <a:r>
              <a:rPr lang="ru-RU" sz="2800" b="1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2, </a:t>
            </a:r>
            <a:r>
              <a:rPr lang="ru-RU" sz="28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2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baseline="-250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:2; 4; 6; 8;... </a:t>
            </a:r>
            <a:endParaRPr lang="ru-RU" sz="28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28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baseline="-250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- арифметическая прогрессия. а</a:t>
            </a:r>
            <a:r>
              <a:rPr lang="ru-RU" sz="2800" b="1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= 7, </a:t>
            </a:r>
            <a:r>
              <a:rPr lang="ru-RU" sz="28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baseline="-250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:7;7; 7;… </a:t>
            </a:r>
          </a:p>
          <a:p>
            <a:endParaRPr lang="ru-RU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09575" y="765175"/>
            <a:ext cx="90172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Garamond" pitchFamily="18" charset="0"/>
              </a:rPr>
              <a:t>●   </a:t>
            </a:r>
            <a:r>
              <a:rPr lang="ru-RU" sz="3200" b="1" dirty="0">
                <a:solidFill>
                  <a:schemeClr val="bg1"/>
                </a:solidFill>
                <a:latin typeface="Garamond" pitchFamily="18" charset="0"/>
              </a:rPr>
              <a:t>Вывод формулы </a:t>
            </a:r>
            <a:r>
              <a:rPr lang="en-US" sz="3200" b="1" dirty="0">
                <a:solidFill>
                  <a:schemeClr val="bg1"/>
                </a:solidFill>
                <a:latin typeface="Garamond" pitchFamily="18" charset="0"/>
              </a:rPr>
              <a:t>n-</a:t>
            </a:r>
            <a:r>
              <a:rPr lang="ru-RU" sz="3200" b="1" dirty="0">
                <a:solidFill>
                  <a:schemeClr val="bg1"/>
                </a:solidFill>
                <a:latin typeface="Garamond" pitchFamily="18" charset="0"/>
              </a:rPr>
              <a:t>го члена арифметической </a:t>
            </a:r>
          </a:p>
          <a:p>
            <a:r>
              <a:rPr lang="ru-RU" sz="3200" b="1" dirty="0">
                <a:solidFill>
                  <a:schemeClr val="bg1"/>
                </a:solidFill>
                <a:latin typeface="Garamond" pitchFamily="18" charset="0"/>
              </a:rPr>
              <a:t>     прогрессии</a:t>
            </a:r>
          </a:p>
        </p:txBody>
      </p:sp>
      <p:graphicFrame>
        <p:nvGraphicFramePr>
          <p:cNvPr id="15385" name="Object 2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763688" y="4653136"/>
          <a:ext cx="4764088" cy="881062"/>
        </p:xfrm>
        <a:graphic>
          <a:graphicData uri="http://schemas.openxmlformats.org/presentationml/2006/ole">
            <p:oleObj spid="_x0000_s45062" name="Формула" r:id="rId3" imgW="2133360" imgH="393480" progId="Equation.3">
              <p:embed/>
            </p:oleObj>
          </a:graphicData>
        </a:graphic>
      </p:graphicFrame>
      <p:sp>
        <p:nvSpPr>
          <p:cNvPr id="11" name="Содержимое 10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4835525" cy="2185988"/>
          </a:xfrm>
        </p:spPr>
        <p:txBody>
          <a:bodyPr/>
          <a:lstStyle/>
          <a:p>
            <a:pPr>
              <a:buNone/>
            </a:pPr>
            <a:r>
              <a:rPr lang="ru-RU" sz="48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sz="4800" i="1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= а</a:t>
            </a:r>
            <a:r>
              <a:rPr lang="ru-RU" sz="4800" i="1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800" i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8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348880"/>
            <a:ext cx="34563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i="1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4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ru-RU" sz="4400" i="1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400" i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endParaRPr lang="ru-RU" sz="4400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251520" y="3212976"/>
            <a:ext cx="30059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en-US" sz="4000" b="0" i="1" u="none" strike="noStrike" cap="none" normalizeH="0" baseline="-3000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d =</a:t>
            </a:r>
            <a:endParaRPr kumimoji="0" lang="en-US" sz="4000" b="0" i="1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63888" y="2420888"/>
            <a:ext cx="28023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(а</a:t>
            </a:r>
            <a:r>
              <a:rPr lang="ru-RU" sz="4000" i="1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000" i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0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ru-RU" sz="4000" i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0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44208" y="2420888"/>
            <a:ext cx="23310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= а</a:t>
            </a:r>
            <a:r>
              <a:rPr lang="ru-RU" sz="4000" i="1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+ 2d,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75856" y="3284984"/>
            <a:ext cx="35333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40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4000" i="1" baseline="-30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40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+ 2d) + d = </a:t>
            </a:r>
            <a:endParaRPr lang="ru-RU" sz="4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660232" y="3212976"/>
            <a:ext cx="18565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sz="4000" i="1" baseline="-30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40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+ 3d,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5065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35013" y="704850"/>
            <a:ext cx="76418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Garamond" pitchFamily="18" charset="0"/>
              </a:rPr>
              <a:t>●   </a:t>
            </a:r>
            <a:r>
              <a:rPr lang="ru-RU" sz="3200" b="1" dirty="0">
                <a:solidFill>
                  <a:schemeClr val="bg1"/>
                </a:solidFill>
                <a:latin typeface="Garamond" pitchFamily="18" charset="0"/>
              </a:rPr>
              <a:t>Формула </a:t>
            </a:r>
            <a:r>
              <a:rPr lang="en-US" sz="3200" b="1" dirty="0">
                <a:solidFill>
                  <a:schemeClr val="bg1"/>
                </a:solidFill>
                <a:latin typeface="Garamond" pitchFamily="18" charset="0"/>
              </a:rPr>
              <a:t>n</a:t>
            </a:r>
            <a:r>
              <a:rPr lang="ru-RU" sz="3200" b="1" dirty="0">
                <a:solidFill>
                  <a:schemeClr val="bg1"/>
                </a:solidFill>
                <a:latin typeface="Garamond" pitchFamily="18" charset="0"/>
              </a:rPr>
              <a:t>-го члена арифметической 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Garamond" pitchFamily="18" charset="0"/>
              </a:rPr>
              <a:t>     прогрессии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>
            <p:ph/>
          </p:nvPr>
        </p:nvGraphicFramePr>
        <p:xfrm>
          <a:off x="1187624" y="2276872"/>
          <a:ext cx="6632198" cy="1224533"/>
        </p:xfrm>
        <a:graphic>
          <a:graphicData uri="http://schemas.openxmlformats.org/presentationml/2006/ole">
            <p:oleObj spid="_x0000_s46082" name="Формула" r:id="rId3" imgW="21333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683568" y="-10834"/>
            <a:ext cx="792088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Примеры: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Последовательность (с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)-А.п. с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=20,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=3. </a:t>
            </a:r>
            <a:endParaRPr lang="ru-RU" sz="36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Найдем с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28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187624" y="3861048"/>
            <a:ext cx="12726741" cy="248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Является ли число -136,5 </a:t>
            </a:r>
          </a:p>
          <a:p>
            <a:pPr marL="0" marR="0" lvl="0" indent="539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членом А.п.:</a:t>
            </a:r>
          </a:p>
          <a:p>
            <a:pPr marL="0" marR="0" lvl="0" indent="539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)25; 16,5; 8;-0,5;…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езентация">
  <a:themeElements>
    <a:clrScheme name="p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164</TotalTime>
  <Words>512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презентация</vt:lpstr>
      <vt:lpstr>Формула</vt:lpstr>
      <vt:lpstr>Слайд 1</vt:lpstr>
      <vt:lpstr>Слайд 2</vt:lpstr>
      <vt:lpstr>Слайд 3</vt:lpstr>
      <vt:lpstr>Определение арифметической прогрессии. Формула n-го члена арифметической прогрессии</vt:lpstr>
      <vt:lpstr>Слайд 5</vt:lpstr>
      <vt:lpstr>Слайд 6</vt:lpstr>
      <vt:lpstr>Слайд 7</vt:lpstr>
      <vt:lpstr>Слайд 8</vt:lpstr>
      <vt:lpstr>Слайд 9</vt:lpstr>
      <vt:lpstr>Слайд 10</vt:lpstr>
      <vt:lpstr>Решение задач.</vt:lpstr>
      <vt:lpstr>№1. Найдите разность арифметической прогрессии</vt:lpstr>
      <vt:lpstr>№2. (вn)-арифметическая прогрессия, d-разность арифметической прогрессии. Составьте формулу для нахождения:</vt:lpstr>
      <vt:lpstr>№3. Найти члены арифметической прогрессии, обозначенные буквами</vt:lpstr>
    </vt:vector>
  </TitlesOfParts>
  <Company>ЗКГ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арифметической прогрессии. Формула n-го члена арифметической прогрессии</dc:title>
  <dc:creator>Соцпедагог</dc:creator>
  <cp:lastModifiedBy>Admin</cp:lastModifiedBy>
  <cp:revision>20</cp:revision>
  <dcterms:created xsi:type="dcterms:W3CDTF">2011-01-15T07:44:35Z</dcterms:created>
  <dcterms:modified xsi:type="dcterms:W3CDTF">2011-01-20T19:34:56Z</dcterms:modified>
</cp:coreProperties>
</file>