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5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Анализ анкет (ФГУ)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в Microsoft PowerPoint]Лист1'!$A$13:$A$17</c:f>
              <c:strCache>
                <c:ptCount val="5"/>
                <c:pt idx="0">
                  <c:v>предметник</c:v>
                </c:pt>
                <c:pt idx="1">
                  <c:v>воспитатель</c:v>
                </c:pt>
                <c:pt idx="2">
                  <c:v>коммуникатор</c:v>
                </c:pt>
                <c:pt idx="3">
                  <c:v>гражданин</c:v>
                </c:pt>
                <c:pt idx="4">
                  <c:v>коллега</c:v>
                </c:pt>
              </c:strCache>
            </c:strRef>
          </c:cat>
          <c:val>
            <c:numRef>
              <c:f>'[Диаграмма в Microsoft PowerPoint]Лист1'!$B$13:$B$17</c:f>
              <c:numCache>
                <c:formatCode>General</c:formatCode>
                <c:ptCount val="5"/>
                <c:pt idx="0">
                  <c:v>187</c:v>
                </c:pt>
                <c:pt idx="1">
                  <c:v>86.5</c:v>
                </c:pt>
                <c:pt idx="2">
                  <c:v>65</c:v>
                </c:pt>
                <c:pt idx="3">
                  <c:v>29</c:v>
                </c:pt>
                <c:pt idx="4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&#1052;&#1041;&#1054;&#1059;%20&#1051;&#1080;&#1094;&#1077;&#1081;%2024%20&#1074;&#1080;&#1076;&#1077;&#1086;&#1088;&#1086;&#1083;&#1080;&#1082;%20&#1085;&#1072;%20&#1082;&#1086;&#1085;&#1082;&#1091;&#1088;&#1089;%20&#1042;&#1086;&#1089;&#1087;&#1080;&#1090;&#1072;&#1090;&#1100;%20&#1095;&#1077;&#1083;&#1086;&#1074;&#1077;&#1082;&#1072;.mp4" TargetMode="External"/><Relationship Id="rId1" Type="http://schemas.openxmlformats.org/officeDocument/2006/relationships/hyperlink" Target="VID_20210215_090600(0).mp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54CA8-BF9C-45B2-81E2-6021271463ED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856B9C8-07C5-4226-B415-946629BA1A83}">
      <dgm:prSet phldrT="[Текст]"/>
      <dgm:spPr/>
      <dgm:t>
        <a:bodyPr/>
        <a:lstStyle/>
        <a:p>
          <a:r>
            <a:rPr lang="ru-RU" dirty="0" smtClean="0"/>
            <a:t>Учитель-воспитатель</a:t>
          </a:r>
          <a:endParaRPr lang="ru-RU" dirty="0"/>
        </a:p>
      </dgm:t>
    </dgm:pt>
    <dgm:pt modelId="{A61B3BD9-DF22-42FF-87F4-B0E048B682E9}" type="sibTrans" cxnId="{B3234C2B-0942-42E5-841B-B8AF97717FAE}">
      <dgm:prSet/>
      <dgm:spPr/>
      <dgm:t>
        <a:bodyPr/>
        <a:lstStyle/>
        <a:p>
          <a:endParaRPr lang="ru-RU"/>
        </a:p>
      </dgm:t>
    </dgm:pt>
    <dgm:pt modelId="{83A48F07-476A-4F8D-80E3-A02E39C47091}" type="parTrans" cxnId="{B3234C2B-0942-42E5-841B-B8AF97717FAE}">
      <dgm:prSet/>
      <dgm:spPr/>
      <dgm:t>
        <a:bodyPr/>
        <a:lstStyle/>
        <a:p>
          <a:endParaRPr lang="ru-RU"/>
        </a:p>
      </dgm:t>
    </dgm:pt>
    <dgm:pt modelId="{621F7349-0794-48C8-83B3-77E7F111F1D2}">
      <dgm:prSet phldrT="[Текст]"/>
      <dgm:spPr/>
      <dgm:t>
        <a:bodyPr/>
        <a:lstStyle/>
        <a:p>
          <a:r>
            <a:rPr lang="ru-RU" dirty="0" smtClean="0"/>
            <a:t>Учитель-коммуникатор</a:t>
          </a:r>
          <a:endParaRPr lang="ru-RU" dirty="0"/>
        </a:p>
      </dgm:t>
    </dgm:pt>
    <dgm:pt modelId="{EA0C971C-FF16-4052-8208-037335F98C4D}" type="sibTrans" cxnId="{1B504A67-28E5-4D27-B457-3374C9D05D17}">
      <dgm:prSet/>
      <dgm:spPr/>
      <dgm:t>
        <a:bodyPr/>
        <a:lstStyle/>
        <a:p>
          <a:endParaRPr lang="ru-RU"/>
        </a:p>
      </dgm:t>
    </dgm:pt>
    <dgm:pt modelId="{EF6E8E84-617F-4812-B6C3-3CCF191549A2}" type="parTrans" cxnId="{1B504A67-28E5-4D27-B457-3374C9D05D17}">
      <dgm:prSet/>
      <dgm:spPr/>
      <dgm:t>
        <a:bodyPr/>
        <a:lstStyle/>
        <a:p>
          <a:endParaRPr lang="ru-RU"/>
        </a:p>
      </dgm:t>
    </dgm:pt>
    <dgm:pt modelId="{C3F4F684-C686-4FF7-B9F9-D481019AB384}">
      <dgm:prSet phldrT="[Текст]"/>
      <dgm:spPr/>
      <dgm:t>
        <a:bodyPr/>
        <a:lstStyle/>
        <a:p>
          <a:r>
            <a:rPr lang="ru-RU" dirty="0" smtClean="0"/>
            <a:t>Учитель-гражданин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file"/>
          </dgm14:cNvPr>
        </a:ext>
      </dgm:extLst>
    </dgm:pt>
    <dgm:pt modelId="{37EE3C53-F473-4502-9970-5FCACD0E839A}" type="sibTrans" cxnId="{24FCBA5D-B398-47EA-B9BB-591BAB59F705}">
      <dgm:prSet/>
      <dgm:spPr/>
      <dgm:t>
        <a:bodyPr/>
        <a:lstStyle/>
        <a:p>
          <a:endParaRPr lang="ru-RU"/>
        </a:p>
      </dgm:t>
    </dgm:pt>
    <dgm:pt modelId="{9BE6986C-F67C-4CE4-8A7B-E9F1276E05E4}" type="parTrans" cxnId="{24FCBA5D-B398-47EA-B9BB-591BAB59F705}">
      <dgm:prSet/>
      <dgm:spPr/>
      <dgm:t>
        <a:bodyPr/>
        <a:lstStyle/>
        <a:p>
          <a:endParaRPr lang="ru-RU"/>
        </a:p>
      </dgm:t>
    </dgm:pt>
    <dgm:pt modelId="{73BFA706-7E1C-4634-BE7B-9738FD60F5AC}">
      <dgm:prSet phldrT="[Текст]"/>
      <dgm:spPr/>
      <dgm:t>
        <a:bodyPr/>
        <a:lstStyle/>
        <a:p>
          <a:r>
            <a:rPr lang="ru-RU" dirty="0" smtClean="0"/>
            <a:t>Учитель -коллега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file"/>
          </dgm14:cNvPr>
        </a:ext>
      </dgm:extLst>
    </dgm:pt>
    <dgm:pt modelId="{7112CA23-B9A9-4F45-95AC-85A85898AC2C}" type="sibTrans" cxnId="{7CC5DA4C-AF3A-4EBE-8324-69B9812EA4E0}">
      <dgm:prSet/>
      <dgm:spPr/>
      <dgm:t>
        <a:bodyPr/>
        <a:lstStyle/>
        <a:p>
          <a:endParaRPr lang="ru-RU"/>
        </a:p>
      </dgm:t>
    </dgm:pt>
    <dgm:pt modelId="{7CBFBDD6-46C6-42D5-928E-4D30C2999050}" type="parTrans" cxnId="{7CC5DA4C-AF3A-4EBE-8324-69B9812EA4E0}">
      <dgm:prSet/>
      <dgm:spPr/>
      <dgm:t>
        <a:bodyPr/>
        <a:lstStyle/>
        <a:p>
          <a:endParaRPr lang="ru-RU"/>
        </a:p>
      </dgm:t>
    </dgm:pt>
    <dgm:pt modelId="{6E73FAB7-19A3-41CF-9DD5-CACB70F4B847}">
      <dgm:prSet phldrT="[Текст]"/>
      <dgm:spPr/>
      <dgm:t>
        <a:bodyPr/>
        <a:lstStyle/>
        <a:p>
          <a:r>
            <a:rPr lang="ru-RU" dirty="0" smtClean="0"/>
            <a:t>Учитель-предметник</a:t>
          </a:r>
          <a:endParaRPr lang="ru-RU" dirty="0"/>
        </a:p>
      </dgm:t>
    </dgm:pt>
    <dgm:pt modelId="{E9A48172-A38C-4895-A379-4CF520D3D3E0}" type="sibTrans" cxnId="{BB0986AB-B0A1-4261-8C9C-EA89F9125D20}">
      <dgm:prSet/>
      <dgm:spPr/>
      <dgm:t>
        <a:bodyPr/>
        <a:lstStyle/>
        <a:p>
          <a:endParaRPr lang="ru-RU"/>
        </a:p>
      </dgm:t>
    </dgm:pt>
    <dgm:pt modelId="{AE440FA7-EA63-40C2-9CC5-C220144B9C72}" type="parTrans" cxnId="{BB0986AB-B0A1-4261-8C9C-EA89F9125D20}">
      <dgm:prSet/>
      <dgm:spPr/>
      <dgm:t>
        <a:bodyPr/>
        <a:lstStyle/>
        <a:p>
          <a:endParaRPr lang="ru-RU"/>
        </a:p>
      </dgm:t>
    </dgm:pt>
    <dgm:pt modelId="{6A897C92-B205-43C8-9F05-6EA8D220E4AE}" type="pres">
      <dgm:prSet presAssocID="{0B254CA8-BF9C-45B2-81E2-6021271463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66C56E-EDAA-49FA-B489-7506E5915925}" type="pres">
      <dgm:prSet presAssocID="{6E73FAB7-19A3-41CF-9DD5-CACB70F4B84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9296A-D79A-4886-A8CF-1D58BB4F1522}" type="pres">
      <dgm:prSet presAssocID="{6E73FAB7-19A3-41CF-9DD5-CACB70F4B847}" presName="spNode" presStyleCnt="0"/>
      <dgm:spPr/>
    </dgm:pt>
    <dgm:pt modelId="{828E624B-83BF-4FE9-8F65-2C8851BC1712}" type="pres">
      <dgm:prSet presAssocID="{E9A48172-A38C-4895-A379-4CF520D3D3E0}" presName="sibTrans" presStyleLbl="sibTrans1D1" presStyleIdx="0" presStyleCnt="5"/>
      <dgm:spPr/>
      <dgm:t>
        <a:bodyPr/>
        <a:lstStyle/>
        <a:p>
          <a:endParaRPr lang="ru-RU"/>
        </a:p>
      </dgm:t>
    </dgm:pt>
    <dgm:pt modelId="{DCA5B0D9-0C26-4978-AB32-0B3A14F06B09}" type="pres">
      <dgm:prSet presAssocID="{73BFA706-7E1C-4634-BE7B-9738FD60F5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D0963-71FE-4CF8-89D6-319DCBDD9286}" type="pres">
      <dgm:prSet presAssocID="{73BFA706-7E1C-4634-BE7B-9738FD60F5AC}" presName="spNode" presStyleCnt="0"/>
      <dgm:spPr/>
    </dgm:pt>
    <dgm:pt modelId="{C3094B90-7B22-492E-802B-62E13CD0A513}" type="pres">
      <dgm:prSet presAssocID="{7112CA23-B9A9-4F45-95AC-85A85898AC2C}" presName="sibTrans" presStyleLbl="sibTrans1D1" presStyleIdx="1" presStyleCnt="5"/>
      <dgm:spPr/>
      <dgm:t>
        <a:bodyPr/>
        <a:lstStyle/>
        <a:p>
          <a:endParaRPr lang="ru-RU"/>
        </a:p>
      </dgm:t>
    </dgm:pt>
    <dgm:pt modelId="{734C77F7-1DD8-4E23-A05C-C599E9B0C9A6}" type="pres">
      <dgm:prSet presAssocID="{C3F4F684-C686-4FF7-B9F9-D481019AB38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6D6D1-8D55-4335-89F2-3D5586C157DB}" type="pres">
      <dgm:prSet presAssocID="{C3F4F684-C686-4FF7-B9F9-D481019AB384}" presName="spNode" presStyleCnt="0"/>
      <dgm:spPr/>
    </dgm:pt>
    <dgm:pt modelId="{EE1A649A-284B-4ED7-B162-0EB8991ECC47}" type="pres">
      <dgm:prSet presAssocID="{37EE3C53-F473-4502-9970-5FCACD0E839A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B24E6D0-6AC9-4926-9C1C-113210580E43}" type="pres">
      <dgm:prSet presAssocID="{621F7349-0794-48C8-83B3-77E7F111F1D2}" presName="node" presStyleLbl="node1" presStyleIdx="3" presStyleCnt="5" custRadScaleRad="99162" custRadScaleInc="2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25CD0-F3D5-4BC7-8149-349BB35EC294}" type="pres">
      <dgm:prSet presAssocID="{621F7349-0794-48C8-83B3-77E7F111F1D2}" presName="spNode" presStyleCnt="0"/>
      <dgm:spPr/>
    </dgm:pt>
    <dgm:pt modelId="{697F6EC7-0ACC-46F4-915B-DED04F5D4C6E}" type="pres">
      <dgm:prSet presAssocID="{EA0C971C-FF16-4052-8208-037335F98C4D}" presName="sibTrans" presStyleLbl="sibTrans1D1" presStyleIdx="3" presStyleCnt="5"/>
      <dgm:spPr/>
      <dgm:t>
        <a:bodyPr/>
        <a:lstStyle/>
        <a:p>
          <a:endParaRPr lang="ru-RU"/>
        </a:p>
      </dgm:t>
    </dgm:pt>
    <dgm:pt modelId="{82A9EE4D-2954-4F65-B9F1-56F1A74AEA1E}" type="pres">
      <dgm:prSet presAssocID="{D856B9C8-07C5-4226-B415-946629BA1A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53364-5075-4DFD-A021-6AC0F9410A5F}" type="pres">
      <dgm:prSet presAssocID="{D856B9C8-07C5-4226-B415-946629BA1A83}" presName="spNode" presStyleCnt="0"/>
      <dgm:spPr/>
    </dgm:pt>
    <dgm:pt modelId="{69014A6C-07CA-4063-B3AB-2A7A0DD26355}" type="pres">
      <dgm:prSet presAssocID="{A61B3BD9-DF22-42FF-87F4-B0E048B682E9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03A9DE0F-AFDC-4FED-AFBC-B7A677F3CDB4}" type="presOf" srcId="{6E73FAB7-19A3-41CF-9DD5-CACB70F4B847}" destId="{B966C56E-EDAA-49FA-B489-7506E5915925}" srcOrd="0" destOrd="0" presId="urn:microsoft.com/office/officeart/2005/8/layout/cycle6"/>
    <dgm:cxn modelId="{24FCBA5D-B398-47EA-B9BB-591BAB59F705}" srcId="{0B254CA8-BF9C-45B2-81E2-6021271463ED}" destId="{C3F4F684-C686-4FF7-B9F9-D481019AB384}" srcOrd="2" destOrd="0" parTransId="{9BE6986C-F67C-4CE4-8A7B-E9F1276E05E4}" sibTransId="{37EE3C53-F473-4502-9970-5FCACD0E839A}"/>
    <dgm:cxn modelId="{2641C7EF-61EE-4DCF-A6EC-D4E65128F76F}" type="presOf" srcId="{73BFA706-7E1C-4634-BE7B-9738FD60F5AC}" destId="{DCA5B0D9-0C26-4978-AB32-0B3A14F06B09}" srcOrd="0" destOrd="0" presId="urn:microsoft.com/office/officeart/2005/8/layout/cycle6"/>
    <dgm:cxn modelId="{1B504A67-28E5-4D27-B457-3374C9D05D17}" srcId="{0B254CA8-BF9C-45B2-81E2-6021271463ED}" destId="{621F7349-0794-48C8-83B3-77E7F111F1D2}" srcOrd="3" destOrd="0" parTransId="{EF6E8E84-617F-4812-B6C3-3CCF191549A2}" sibTransId="{EA0C971C-FF16-4052-8208-037335F98C4D}"/>
    <dgm:cxn modelId="{B3234C2B-0942-42E5-841B-B8AF97717FAE}" srcId="{0B254CA8-BF9C-45B2-81E2-6021271463ED}" destId="{D856B9C8-07C5-4226-B415-946629BA1A83}" srcOrd="4" destOrd="0" parTransId="{83A48F07-476A-4F8D-80E3-A02E39C47091}" sibTransId="{A61B3BD9-DF22-42FF-87F4-B0E048B682E9}"/>
    <dgm:cxn modelId="{2AAE33F0-6BB2-4CC8-BABD-E61E98E706EC}" type="presOf" srcId="{621F7349-0794-48C8-83B3-77E7F111F1D2}" destId="{FB24E6D0-6AC9-4926-9C1C-113210580E43}" srcOrd="0" destOrd="0" presId="urn:microsoft.com/office/officeart/2005/8/layout/cycle6"/>
    <dgm:cxn modelId="{43F9DB09-7F40-45C5-BC94-276F82C633CC}" type="presOf" srcId="{C3F4F684-C686-4FF7-B9F9-D481019AB384}" destId="{734C77F7-1DD8-4E23-A05C-C599E9B0C9A6}" srcOrd="0" destOrd="0" presId="urn:microsoft.com/office/officeart/2005/8/layout/cycle6"/>
    <dgm:cxn modelId="{89C5BA6E-F9EE-4994-B7F9-5DC2FFEE24DE}" type="presOf" srcId="{A61B3BD9-DF22-42FF-87F4-B0E048B682E9}" destId="{69014A6C-07CA-4063-B3AB-2A7A0DD26355}" srcOrd="0" destOrd="0" presId="urn:microsoft.com/office/officeart/2005/8/layout/cycle6"/>
    <dgm:cxn modelId="{8C83DB22-22EE-40B8-B367-654553002FA1}" type="presOf" srcId="{0B254CA8-BF9C-45B2-81E2-6021271463ED}" destId="{6A897C92-B205-43C8-9F05-6EA8D220E4AE}" srcOrd="0" destOrd="0" presId="urn:microsoft.com/office/officeart/2005/8/layout/cycle6"/>
    <dgm:cxn modelId="{BB0986AB-B0A1-4261-8C9C-EA89F9125D20}" srcId="{0B254CA8-BF9C-45B2-81E2-6021271463ED}" destId="{6E73FAB7-19A3-41CF-9DD5-CACB70F4B847}" srcOrd="0" destOrd="0" parTransId="{AE440FA7-EA63-40C2-9CC5-C220144B9C72}" sibTransId="{E9A48172-A38C-4895-A379-4CF520D3D3E0}"/>
    <dgm:cxn modelId="{E8170355-0C31-4469-A2DF-0EFF06ADF377}" type="presOf" srcId="{EA0C971C-FF16-4052-8208-037335F98C4D}" destId="{697F6EC7-0ACC-46F4-915B-DED04F5D4C6E}" srcOrd="0" destOrd="0" presId="urn:microsoft.com/office/officeart/2005/8/layout/cycle6"/>
    <dgm:cxn modelId="{7CC5DA4C-AF3A-4EBE-8324-69B9812EA4E0}" srcId="{0B254CA8-BF9C-45B2-81E2-6021271463ED}" destId="{73BFA706-7E1C-4634-BE7B-9738FD60F5AC}" srcOrd="1" destOrd="0" parTransId="{7CBFBDD6-46C6-42D5-928E-4D30C2999050}" sibTransId="{7112CA23-B9A9-4F45-95AC-85A85898AC2C}"/>
    <dgm:cxn modelId="{7C060776-E06D-44B5-B98C-A30521BC2633}" type="presOf" srcId="{7112CA23-B9A9-4F45-95AC-85A85898AC2C}" destId="{C3094B90-7B22-492E-802B-62E13CD0A513}" srcOrd="0" destOrd="0" presId="urn:microsoft.com/office/officeart/2005/8/layout/cycle6"/>
    <dgm:cxn modelId="{A478E4A6-C046-4E6D-96F5-5430CA5A6A98}" type="presOf" srcId="{D856B9C8-07C5-4226-B415-946629BA1A83}" destId="{82A9EE4D-2954-4F65-B9F1-56F1A74AEA1E}" srcOrd="0" destOrd="0" presId="urn:microsoft.com/office/officeart/2005/8/layout/cycle6"/>
    <dgm:cxn modelId="{52F9E54A-3260-4547-B010-B89940895990}" type="presOf" srcId="{E9A48172-A38C-4895-A379-4CF520D3D3E0}" destId="{828E624B-83BF-4FE9-8F65-2C8851BC1712}" srcOrd="0" destOrd="0" presId="urn:microsoft.com/office/officeart/2005/8/layout/cycle6"/>
    <dgm:cxn modelId="{25F23375-FEB8-422C-8082-A1468C29DC4E}" type="presOf" srcId="{37EE3C53-F473-4502-9970-5FCACD0E839A}" destId="{EE1A649A-284B-4ED7-B162-0EB8991ECC47}" srcOrd="0" destOrd="0" presId="urn:microsoft.com/office/officeart/2005/8/layout/cycle6"/>
    <dgm:cxn modelId="{C27451FE-808A-428E-A186-47433ADC1970}" type="presParOf" srcId="{6A897C92-B205-43C8-9F05-6EA8D220E4AE}" destId="{B966C56E-EDAA-49FA-B489-7506E5915925}" srcOrd="0" destOrd="0" presId="urn:microsoft.com/office/officeart/2005/8/layout/cycle6"/>
    <dgm:cxn modelId="{149A9A13-8D81-4E63-8036-4612368CDA7A}" type="presParOf" srcId="{6A897C92-B205-43C8-9F05-6EA8D220E4AE}" destId="{95D9296A-D79A-4886-A8CF-1D58BB4F1522}" srcOrd="1" destOrd="0" presId="urn:microsoft.com/office/officeart/2005/8/layout/cycle6"/>
    <dgm:cxn modelId="{3DB7E319-0710-4DE3-9C0E-31EC1E6B8F10}" type="presParOf" srcId="{6A897C92-B205-43C8-9F05-6EA8D220E4AE}" destId="{828E624B-83BF-4FE9-8F65-2C8851BC1712}" srcOrd="2" destOrd="0" presId="urn:microsoft.com/office/officeart/2005/8/layout/cycle6"/>
    <dgm:cxn modelId="{0E6145ED-CEF0-411F-B760-4BBF965AD712}" type="presParOf" srcId="{6A897C92-B205-43C8-9F05-6EA8D220E4AE}" destId="{DCA5B0D9-0C26-4978-AB32-0B3A14F06B09}" srcOrd="3" destOrd="0" presId="urn:microsoft.com/office/officeart/2005/8/layout/cycle6"/>
    <dgm:cxn modelId="{D265A66E-B238-4C95-85C1-7AE4C67D9D7A}" type="presParOf" srcId="{6A897C92-B205-43C8-9F05-6EA8D220E4AE}" destId="{DC3D0963-71FE-4CF8-89D6-319DCBDD9286}" srcOrd="4" destOrd="0" presId="urn:microsoft.com/office/officeart/2005/8/layout/cycle6"/>
    <dgm:cxn modelId="{835BFAA5-73EF-439B-800E-0B7A8DDF8237}" type="presParOf" srcId="{6A897C92-B205-43C8-9F05-6EA8D220E4AE}" destId="{C3094B90-7B22-492E-802B-62E13CD0A513}" srcOrd="5" destOrd="0" presId="urn:microsoft.com/office/officeart/2005/8/layout/cycle6"/>
    <dgm:cxn modelId="{FB8ACA2F-3257-413A-A0EF-27F87135D45C}" type="presParOf" srcId="{6A897C92-B205-43C8-9F05-6EA8D220E4AE}" destId="{734C77F7-1DD8-4E23-A05C-C599E9B0C9A6}" srcOrd="6" destOrd="0" presId="urn:microsoft.com/office/officeart/2005/8/layout/cycle6"/>
    <dgm:cxn modelId="{02040991-0301-4510-BB45-3E264964135B}" type="presParOf" srcId="{6A897C92-B205-43C8-9F05-6EA8D220E4AE}" destId="{9C36D6D1-8D55-4335-89F2-3D5586C157DB}" srcOrd="7" destOrd="0" presId="urn:microsoft.com/office/officeart/2005/8/layout/cycle6"/>
    <dgm:cxn modelId="{6EB8040F-75F7-4012-B6CA-A30F2A3940CA}" type="presParOf" srcId="{6A897C92-B205-43C8-9F05-6EA8D220E4AE}" destId="{EE1A649A-284B-4ED7-B162-0EB8991ECC47}" srcOrd="8" destOrd="0" presId="urn:microsoft.com/office/officeart/2005/8/layout/cycle6"/>
    <dgm:cxn modelId="{F6A4EDAC-790B-4836-8A1F-7F64365EDB26}" type="presParOf" srcId="{6A897C92-B205-43C8-9F05-6EA8D220E4AE}" destId="{FB24E6D0-6AC9-4926-9C1C-113210580E43}" srcOrd="9" destOrd="0" presId="urn:microsoft.com/office/officeart/2005/8/layout/cycle6"/>
    <dgm:cxn modelId="{6C478A19-BA56-4777-A632-BF20E965CEAE}" type="presParOf" srcId="{6A897C92-B205-43C8-9F05-6EA8D220E4AE}" destId="{E5425CD0-F3D5-4BC7-8149-349BB35EC294}" srcOrd="10" destOrd="0" presId="urn:microsoft.com/office/officeart/2005/8/layout/cycle6"/>
    <dgm:cxn modelId="{CED08690-B798-436B-9C2F-31B938AD85D4}" type="presParOf" srcId="{6A897C92-B205-43C8-9F05-6EA8D220E4AE}" destId="{697F6EC7-0ACC-46F4-915B-DED04F5D4C6E}" srcOrd="11" destOrd="0" presId="urn:microsoft.com/office/officeart/2005/8/layout/cycle6"/>
    <dgm:cxn modelId="{D03DA266-244E-46B1-9009-06AFBB14D6FA}" type="presParOf" srcId="{6A897C92-B205-43C8-9F05-6EA8D220E4AE}" destId="{82A9EE4D-2954-4F65-B9F1-56F1A74AEA1E}" srcOrd="12" destOrd="0" presId="urn:microsoft.com/office/officeart/2005/8/layout/cycle6"/>
    <dgm:cxn modelId="{579E94F5-9D45-40B8-B0B4-D8218A6B630C}" type="presParOf" srcId="{6A897C92-B205-43C8-9F05-6EA8D220E4AE}" destId="{7C553364-5075-4DFD-A021-6AC0F9410A5F}" srcOrd="13" destOrd="0" presId="urn:microsoft.com/office/officeart/2005/8/layout/cycle6"/>
    <dgm:cxn modelId="{AC19CE3C-203E-4D5D-B114-471B47067351}" type="presParOf" srcId="{6A897C92-B205-43C8-9F05-6EA8D220E4AE}" destId="{69014A6C-07CA-4063-B3AB-2A7A0DD2635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6C56E-EDAA-49FA-B489-7506E5915925}">
      <dsp:nvSpPr>
        <dsp:cNvPr id="0" name=""/>
        <dsp:cNvSpPr/>
      </dsp:nvSpPr>
      <dsp:spPr>
        <a:xfrm>
          <a:off x="3394511" y="4201"/>
          <a:ext cx="2175464" cy="14140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Учитель-предметник</a:t>
          </a:r>
          <a:endParaRPr lang="ru-RU" sz="2000" kern="1200" dirty="0"/>
        </a:p>
      </dsp:txBody>
      <dsp:txXfrm>
        <a:off x="3463539" y="73229"/>
        <a:ext cx="2037408" cy="1275995"/>
      </dsp:txXfrm>
    </dsp:sp>
    <dsp:sp modelId="{828E624B-83BF-4FE9-8F65-2C8851BC1712}">
      <dsp:nvSpPr>
        <dsp:cNvPr id="0" name=""/>
        <dsp:cNvSpPr/>
      </dsp:nvSpPr>
      <dsp:spPr>
        <a:xfrm>
          <a:off x="1658117" y="711227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3926790" y="224160"/>
              </a:moveTo>
              <a:arcTo wR="2824126" hR="2824126" stAng="17578929" swAng="196062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5B0D9-0C26-4978-AB32-0B3A14F06B09}">
      <dsp:nvSpPr>
        <dsp:cNvPr id="0" name=""/>
        <dsp:cNvSpPr/>
      </dsp:nvSpPr>
      <dsp:spPr>
        <a:xfrm>
          <a:off x="6080415" y="1955624"/>
          <a:ext cx="2175464" cy="14140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Учитель -коллега</a:t>
          </a:r>
          <a:endParaRPr lang="ru-RU" sz="2000" kern="1200" dirty="0"/>
        </a:p>
      </dsp:txBody>
      <dsp:txXfrm>
        <a:off x="6149443" y="2024652"/>
        <a:ext cx="2037408" cy="1275995"/>
      </dsp:txXfrm>
    </dsp:sp>
    <dsp:sp modelId="{C3094B90-7B22-492E-802B-62E13CD0A513}">
      <dsp:nvSpPr>
        <dsp:cNvPr id="0" name=""/>
        <dsp:cNvSpPr/>
      </dsp:nvSpPr>
      <dsp:spPr>
        <a:xfrm>
          <a:off x="1658117" y="711227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5644390" y="2676495"/>
              </a:moveTo>
              <a:arcTo wR="2824126" hR="2824126" stAng="21420211" swAng="219559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C77F7-1DD8-4E23-A05C-C599E9B0C9A6}">
      <dsp:nvSpPr>
        <dsp:cNvPr id="0" name=""/>
        <dsp:cNvSpPr/>
      </dsp:nvSpPr>
      <dsp:spPr>
        <a:xfrm>
          <a:off x="5054491" y="5113093"/>
          <a:ext cx="2175464" cy="14140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Учитель-гражданин</a:t>
          </a:r>
          <a:endParaRPr lang="ru-RU" sz="2000" kern="1200" dirty="0"/>
        </a:p>
      </dsp:txBody>
      <dsp:txXfrm>
        <a:off x="5123519" y="5182121"/>
        <a:ext cx="2037408" cy="1275995"/>
      </dsp:txXfrm>
    </dsp:sp>
    <dsp:sp modelId="{EE1A649A-284B-4ED7-B162-0EB8991ECC47}">
      <dsp:nvSpPr>
        <dsp:cNvPr id="0" name=""/>
        <dsp:cNvSpPr/>
      </dsp:nvSpPr>
      <dsp:spPr>
        <a:xfrm>
          <a:off x="1716001" y="699878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3327126" y="5603096"/>
              </a:moveTo>
              <a:arcTo wR="2824126" hR="2824126" stAng="4784424" swAng="1388205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4E6D0-6AC9-4926-9C1C-113210580E43}">
      <dsp:nvSpPr>
        <dsp:cNvPr id="0" name=""/>
        <dsp:cNvSpPr/>
      </dsp:nvSpPr>
      <dsp:spPr>
        <a:xfrm>
          <a:off x="1724017" y="5075997"/>
          <a:ext cx="2175464" cy="14140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Учитель-коммуникатор</a:t>
          </a:r>
          <a:endParaRPr lang="ru-RU" sz="2000" kern="1200" dirty="0"/>
        </a:p>
      </dsp:txBody>
      <dsp:txXfrm>
        <a:off x="1793045" y="5145025"/>
        <a:ext cx="2037408" cy="1275995"/>
      </dsp:txXfrm>
    </dsp:sp>
    <dsp:sp modelId="{697F6EC7-0ACC-46F4-915B-DED04F5D4C6E}">
      <dsp:nvSpPr>
        <dsp:cNvPr id="0" name=""/>
        <dsp:cNvSpPr/>
      </dsp:nvSpPr>
      <dsp:spPr>
        <a:xfrm>
          <a:off x="1660165" y="671644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473618" y="4389629"/>
              </a:moveTo>
              <a:arcTo wR="2824126" hR="2824126" stAng="8780117" swAng="215184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9EE4D-2954-4F65-B9F1-56F1A74AEA1E}">
      <dsp:nvSpPr>
        <dsp:cNvPr id="0" name=""/>
        <dsp:cNvSpPr/>
      </dsp:nvSpPr>
      <dsp:spPr>
        <a:xfrm>
          <a:off x="708608" y="1955624"/>
          <a:ext cx="2175464" cy="141405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Учитель-воспитатель</a:t>
          </a:r>
          <a:endParaRPr lang="ru-RU" sz="2000" kern="1200" dirty="0"/>
        </a:p>
      </dsp:txBody>
      <dsp:txXfrm>
        <a:off x="777636" y="2024652"/>
        <a:ext cx="2037408" cy="1275995"/>
      </dsp:txXfrm>
    </dsp:sp>
    <dsp:sp modelId="{69014A6C-07CA-4063-B3AB-2A7A0DD26355}">
      <dsp:nvSpPr>
        <dsp:cNvPr id="0" name=""/>
        <dsp:cNvSpPr/>
      </dsp:nvSpPr>
      <dsp:spPr>
        <a:xfrm>
          <a:off x="1658117" y="711227"/>
          <a:ext cx="5648252" cy="5648252"/>
        </a:xfrm>
        <a:custGeom>
          <a:avLst/>
          <a:gdLst/>
          <a:ahLst/>
          <a:cxnLst/>
          <a:rect l="0" t="0" r="0" b="0"/>
          <a:pathLst>
            <a:path>
              <a:moveTo>
                <a:pt x="492255" y="1230994"/>
              </a:moveTo>
              <a:arcTo wR="2824126" hR="2824126" stAng="12860450" swAng="196062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WhatsApp%20Video%202021-03-10%20at%2014.14.00.mp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Определите тему педсовета, </a:t>
            </a:r>
            <a:br>
              <a:rPr lang="ru-RU" sz="2800" dirty="0" smtClean="0"/>
            </a:br>
            <a:r>
              <a:rPr lang="ru-RU" sz="2800" dirty="0" smtClean="0"/>
              <a:t>посмотрев ролик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Горизонтальный свиток 4">
            <a:hlinkClick r:id="rId2" action="ppaction://hlinkfile"/>
          </p:cNvPr>
          <p:cNvSpPr/>
          <p:nvPr/>
        </p:nvSpPr>
        <p:spPr>
          <a:xfrm>
            <a:off x="1835696" y="1988840"/>
            <a:ext cx="5760640" cy="29523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Функциональная грамотность учителя как основа развития функциональной грамотности обучающегося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66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Функциональная грамотность учителя как основа развития функциональной грамотности обучающегося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4055" y="2420888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00B0F0"/>
                </a:solidFill>
              </a:rPr>
              <a:t>Цель педагогического совета</a:t>
            </a:r>
            <a:r>
              <a:rPr lang="ru-RU" u="sng" dirty="0">
                <a:solidFill>
                  <a:srgbClr val="00B0F0"/>
                </a:solidFill>
              </a:rPr>
              <a:t>: </a:t>
            </a:r>
            <a:r>
              <a:rPr lang="ru-RU" dirty="0"/>
              <a:t>рассмотреть понятие «функциональная грамотность учителя» как основу совершенствования профессиональной деятельности педагога.</a:t>
            </a:r>
          </a:p>
          <a:p>
            <a:r>
              <a:rPr lang="ru-RU" dirty="0"/>
              <a:t> </a:t>
            </a:r>
            <a:r>
              <a:rPr lang="ru-RU" b="1" u="sng" dirty="0">
                <a:solidFill>
                  <a:srgbClr val="00B0F0"/>
                </a:solidFill>
              </a:rPr>
              <a:t>Задачи:</a:t>
            </a:r>
          </a:p>
          <a:p>
            <a:r>
              <a:rPr lang="ru-RU" dirty="0" smtClean="0"/>
              <a:t>* раскрыть   </a:t>
            </a:r>
            <a:r>
              <a:rPr lang="ru-RU" dirty="0"/>
              <a:t>понятие «функциональная грамотность учителя»</a:t>
            </a:r>
          </a:p>
          <a:p>
            <a:r>
              <a:rPr lang="ru-RU" dirty="0" smtClean="0"/>
              <a:t>* рассмотреть </a:t>
            </a:r>
            <a:r>
              <a:rPr lang="ru-RU" dirty="0"/>
              <a:t>пути  формирования и развития функциональной грамотности учителя</a:t>
            </a:r>
          </a:p>
          <a:p>
            <a:r>
              <a:rPr lang="ru-RU" dirty="0" smtClean="0"/>
              <a:t>* выявить </a:t>
            </a:r>
            <a:r>
              <a:rPr lang="ru-RU" dirty="0"/>
              <a:t>понимание учителями аспектов  формирования функциональной грамотности</a:t>
            </a:r>
          </a:p>
          <a:p>
            <a:r>
              <a:rPr lang="ru-RU" dirty="0" smtClean="0"/>
              <a:t>* выработать </a:t>
            </a:r>
            <a:r>
              <a:rPr lang="ru-RU" dirty="0"/>
              <a:t>положительную мотивацию у педагогов к профессиональной самореализации </a:t>
            </a:r>
            <a:endParaRPr lang="ru-RU" dirty="0" smtClean="0"/>
          </a:p>
          <a:p>
            <a:r>
              <a:rPr lang="ru-RU" dirty="0" smtClean="0"/>
              <a:t>* выявить функциональную грамотность учителей школы и коллектива в целом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4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2523736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Развивается ли функциональная грамотность в течение жизни?</a:t>
            </a:r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Какие факторы влияют на развитие функциональной грамотности?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функциональная грамотность человека?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3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09857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Ф</a:t>
            </a:r>
            <a:r>
              <a:rPr lang="ru-RU" dirty="0" smtClean="0"/>
              <a:t>ункциональная </a:t>
            </a:r>
            <a:r>
              <a:rPr lang="ru-RU" dirty="0"/>
              <a:t>грамотность рассматривается, как способность использовать все приобретаемые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17057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Функциональная грамотность учителя – способность педагога успешно решать постоянно возникающие педагогические задачи и противоречия, умение видеть, понимать, анализировать, сравнивать, моделировать, прогнозировать явления педагогической действительности.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Функциональная грамотность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70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8712968" cy="6526218"/>
          </a:xfrm>
        </p:spPr>
      </p:pic>
    </p:spTree>
    <p:extLst>
      <p:ext uri="{BB962C8B-B14F-4D97-AF65-F5344CB8AC3E}">
        <p14:creationId xmlns:p14="http://schemas.microsoft.com/office/powerpoint/2010/main" val="2401458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9852" y="3061663"/>
            <a:ext cx="259228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Модель  функционально-грамотной личности учителя</a:t>
            </a:r>
            <a:endParaRPr lang="ru-RU" b="1" dirty="0"/>
          </a:p>
        </p:txBody>
      </p:sp>
      <p:graphicFrame>
        <p:nvGraphicFramePr>
          <p:cNvPr id="1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4014"/>
              </p:ext>
            </p:extLst>
          </p:nvPr>
        </p:nvGraphicFramePr>
        <p:xfrm>
          <a:off x="0" y="116632"/>
          <a:ext cx="896448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08104" y="11967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21328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86198" y="260648"/>
            <a:ext cx="2514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Участие в работе ТОУ и РМО; муниципальные площадки; самообразование; </a:t>
            </a:r>
          </a:p>
          <a:p>
            <a:r>
              <a:rPr lang="ru-RU" sz="1200" dirty="0" smtClean="0"/>
              <a:t>курсовая подготовка;</a:t>
            </a:r>
          </a:p>
          <a:p>
            <a:r>
              <a:rPr lang="ru-RU" sz="1200" dirty="0" smtClean="0"/>
              <a:t>аттестация; </a:t>
            </a:r>
          </a:p>
          <a:p>
            <a:r>
              <a:rPr lang="ru-RU" sz="1200" dirty="0" smtClean="0"/>
              <a:t>открытые уроки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156176" y="3516521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Методист, наставник, молодой специалист ,</a:t>
            </a:r>
          </a:p>
          <a:p>
            <a:r>
              <a:rPr lang="ru-RU" sz="1200" dirty="0" smtClean="0"/>
              <a:t>- участие в педсоветах,</a:t>
            </a:r>
          </a:p>
          <a:p>
            <a:r>
              <a:rPr lang="ru-RU" sz="1200" dirty="0" smtClean="0"/>
              <a:t>- участие в конкурсах,</a:t>
            </a:r>
          </a:p>
          <a:p>
            <a:r>
              <a:rPr lang="ru-RU" sz="1200" dirty="0" smtClean="0"/>
              <a:t>- публикации,</a:t>
            </a:r>
          </a:p>
          <a:p>
            <a:r>
              <a:rPr lang="ru-RU" sz="1200" dirty="0" smtClean="0"/>
              <a:t>- собственные методические разработки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177084" y="5372507"/>
            <a:ext cx="1973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Общественно-политическая грамотность; активная жизненная позиция; </a:t>
            </a:r>
            <a:r>
              <a:rPr lang="ru-RU" sz="1200" dirty="0" err="1" smtClean="0"/>
              <a:t>здоровьесбережение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33056" y="4465203"/>
            <a:ext cx="2178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Работа с родителями; культура и этика речевого общения; управление классом и родительским сообществом</a:t>
            </a:r>
          </a:p>
          <a:p>
            <a:r>
              <a:rPr lang="ru-RU" sz="1200" dirty="0" smtClean="0"/>
              <a:t>толерантность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28" y="167866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Социализация   </a:t>
            </a:r>
            <a:r>
              <a:rPr lang="ru-RU" sz="1200" dirty="0" err="1" smtClean="0"/>
              <a:t>ученика+социальная</a:t>
            </a:r>
            <a:r>
              <a:rPr lang="ru-RU" sz="1200" dirty="0" smtClean="0"/>
              <a:t> ситуация; </a:t>
            </a:r>
            <a:r>
              <a:rPr lang="ru-RU" sz="1200" dirty="0" err="1" smtClean="0"/>
              <a:t>интересы+досуг</a:t>
            </a:r>
            <a:r>
              <a:rPr lang="ru-RU" sz="1200" dirty="0" smtClean="0"/>
              <a:t> ученика;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оциально-бытовые условия;</a:t>
            </a:r>
          </a:p>
          <a:p>
            <a:r>
              <a:rPr lang="ru-RU" sz="1200" dirty="0" smtClean="0"/>
              <a:t>грамотная организация внеурочной деятельности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948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1.Участие </a:t>
            </a:r>
            <a:r>
              <a:rPr lang="ru-RU" dirty="0"/>
              <a:t>(в период  с марта 2020 по март 2021 год):</a:t>
            </a:r>
          </a:p>
          <a:p>
            <a:r>
              <a:rPr lang="ru-RU" dirty="0"/>
              <a:t>- в заседании ТОУ предметников, классных руководителей (тема, дата</a:t>
            </a:r>
            <a:r>
              <a:rPr lang="ru-RU" dirty="0" smtClean="0"/>
              <a:t>) – 71%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- </a:t>
            </a:r>
            <a:r>
              <a:rPr lang="ru-RU" dirty="0"/>
              <a:t>выступление на педсовете (тема, дата) </a:t>
            </a:r>
            <a:r>
              <a:rPr lang="ru-RU" dirty="0" smtClean="0"/>
              <a:t> - 4%</a:t>
            </a:r>
          </a:p>
          <a:p>
            <a:r>
              <a:rPr lang="ru-RU" dirty="0" smtClean="0"/>
              <a:t>- </a:t>
            </a:r>
            <a:r>
              <a:rPr lang="ru-RU" dirty="0"/>
              <a:t>представление открытых уроков, внеклассных событий (класс, тема, дата</a:t>
            </a:r>
            <a:r>
              <a:rPr lang="ru-RU" dirty="0" smtClean="0"/>
              <a:t>) </a:t>
            </a:r>
            <a:r>
              <a:rPr lang="ru-RU" smtClean="0"/>
              <a:t>– 58 %</a:t>
            </a:r>
            <a:endParaRPr lang="ru-RU" dirty="0"/>
          </a:p>
          <a:p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/>
              <a:t>Пройденные курсы (с марта 2020 по март 2021г) тема, количество часов, организатор курсов</a:t>
            </a:r>
            <a:r>
              <a:rPr lang="ru-RU" dirty="0" smtClean="0"/>
              <a:t>: - 45% </a:t>
            </a:r>
            <a:endParaRPr lang="ru-RU" dirty="0"/>
          </a:p>
          <a:p>
            <a:r>
              <a:rPr lang="ru-RU" dirty="0" smtClean="0"/>
              <a:t>3. </a:t>
            </a:r>
            <a:r>
              <a:rPr lang="ru-RU" dirty="0"/>
              <a:t>Тематика последних просмотренных </a:t>
            </a:r>
            <a:r>
              <a:rPr lang="ru-RU" dirty="0" err="1"/>
              <a:t>вебинаров</a:t>
            </a:r>
            <a:r>
              <a:rPr lang="ru-RU" dirty="0"/>
              <a:t>, дата их посещения </a:t>
            </a:r>
            <a:r>
              <a:rPr lang="ru-RU" dirty="0" smtClean="0"/>
              <a:t>– 38%</a:t>
            </a:r>
            <a:endParaRPr lang="ru-RU" dirty="0"/>
          </a:p>
          <a:p>
            <a:r>
              <a:rPr lang="ru-RU" dirty="0" smtClean="0"/>
              <a:t>4. </a:t>
            </a:r>
            <a:r>
              <a:rPr lang="ru-RU" dirty="0"/>
              <a:t>Участие в экспериментальной </a:t>
            </a:r>
            <a:r>
              <a:rPr lang="ru-RU" dirty="0" smtClean="0"/>
              <a:t>площадке: 12,5 %</a:t>
            </a:r>
          </a:p>
          <a:p>
            <a:r>
              <a:rPr lang="ru-RU" dirty="0" smtClean="0"/>
              <a:t>5. </a:t>
            </a:r>
            <a:r>
              <a:rPr lang="ru-RU" dirty="0"/>
              <a:t>Участие в профессиональных конкурсах (организатор конкурса, название, итоги </a:t>
            </a:r>
            <a:r>
              <a:rPr lang="ru-RU" dirty="0" smtClean="0"/>
              <a:t>конкурса) – 3,5%</a:t>
            </a:r>
          </a:p>
          <a:p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/>
              <a:t>Тематические родительские собрания, проведенные в период с метра 2020 по март 2021 (укажите темы): </a:t>
            </a:r>
            <a:r>
              <a:rPr lang="ru-RU" dirty="0" smtClean="0"/>
              <a:t>только из плана работы</a:t>
            </a:r>
          </a:p>
          <a:p>
            <a:r>
              <a:rPr lang="ru-RU" dirty="0" smtClean="0"/>
              <a:t>7. </a:t>
            </a:r>
            <a:r>
              <a:rPr lang="ru-RU" dirty="0"/>
              <a:t>Экскурсии (онлайн в том числе), поездки:</a:t>
            </a:r>
          </a:p>
          <a:p>
            <a:r>
              <a:rPr lang="ru-RU" dirty="0"/>
              <a:t>- с </a:t>
            </a:r>
            <a:r>
              <a:rPr lang="ru-RU" dirty="0" smtClean="0"/>
              <a:t>обучающимися</a:t>
            </a:r>
            <a:r>
              <a:rPr lang="ru-RU" dirty="0"/>
              <a:t> </a:t>
            </a:r>
            <a:r>
              <a:rPr lang="ru-RU" dirty="0" smtClean="0"/>
              <a:t>-  54%</a:t>
            </a:r>
            <a:endParaRPr lang="ru-RU" dirty="0"/>
          </a:p>
          <a:p>
            <a:r>
              <a:rPr lang="ru-RU" dirty="0" smtClean="0"/>
              <a:t>- </a:t>
            </a:r>
            <a:r>
              <a:rPr lang="ru-RU" dirty="0"/>
              <a:t>личные для самообразования </a:t>
            </a:r>
            <a:r>
              <a:rPr lang="ru-RU" dirty="0" smtClean="0"/>
              <a:t>– 29%</a:t>
            </a:r>
            <a:endParaRPr lang="ru-RU" dirty="0"/>
          </a:p>
          <a:p>
            <a:r>
              <a:rPr lang="ru-RU" dirty="0" smtClean="0"/>
              <a:t>8. </a:t>
            </a:r>
            <a:r>
              <a:rPr lang="ru-RU" dirty="0"/>
              <a:t>Публикации, исследовательские, научные работы: тема, </a:t>
            </a:r>
            <a:r>
              <a:rPr lang="ru-RU" dirty="0" smtClean="0"/>
              <a:t>ссылка – 14 %</a:t>
            </a:r>
          </a:p>
          <a:p>
            <a:r>
              <a:rPr lang="ru-RU" dirty="0" smtClean="0"/>
              <a:t>9. Не приняли участие в анкетировании – 16 чел.(22%)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Анализ анкет – 78% приняли участие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15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99679"/>
              </p:ext>
            </p:extLst>
          </p:nvPr>
        </p:nvGraphicFramePr>
        <p:xfrm>
          <a:off x="179512" y="0"/>
          <a:ext cx="871296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33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76664"/>
          </a:xfrm>
        </p:spPr>
        <p:txBody>
          <a:bodyPr>
            <a:noAutofit/>
          </a:bodyPr>
          <a:lstStyle/>
          <a:p>
            <a:pPr marL="109728" indent="0" fontAlgn="base"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1.</a:t>
            </a:r>
            <a:r>
              <a:rPr lang="ru-RU" sz="1600" dirty="0">
                <a:latin typeface="Times New Roman"/>
                <a:ea typeface="Times New Roman"/>
              </a:rPr>
              <a:t>    Изучить опыт педагогов по развитию функциональной грамотности школьников с последующим  представлением  положительного передового опыта – рук. МО.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2.</a:t>
            </a:r>
            <a:r>
              <a:rPr lang="ru-RU" sz="1600" dirty="0">
                <a:latin typeface="Times New Roman"/>
                <a:ea typeface="Times New Roman"/>
              </a:rPr>
              <a:t>    Активизировать работу по внедрению новых форм взаимодействия "ученик-учитель-родитель" через отслеживание результатов участия педагогов в </a:t>
            </a:r>
            <a:r>
              <a:rPr lang="ru-RU" sz="1600" dirty="0" smtClean="0">
                <a:latin typeface="Times New Roman"/>
                <a:ea typeface="Times New Roman"/>
              </a:rPr>
              <a:t> инновационных проектах, профессиональных конкурсах.</a:t>
            </a:r>
            <a:r>
              <a:rPr lang="ru-RU" sz="1600" dirty="0" smtClean="0">
                <a:solidFill>
                  <a:srgbClr val="9BBB59"/>
                </a:solidFill>
                <a:latin typeface="Times New Roman"/>
                <a:ea typeface="Times New Roman"/>
              </a:rPr>
              <a:t>.</a:t>
            </a:r>
            <a:endParaRPr lang="ru-RU" sz="1600" dirty="0">
              <a:latin typeface="Times New Roman"/>
              <a:ea typeface="Times New Roman"/>
            </a:endParaRPr>
          </a:p>
          <a:p>
            <a:pPr marL="109728" indent="0" fontAlgn="base">
              <a:buNone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3. Руководителям ТОУ: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- продолжить изучение педагогического опыта по изучению и повышению уровня формированию функциональной грамотности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учителя;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0">
              <a:lnSpc>
                <a:spcPct val="120000"/>
              </a:lnSpc>
              <a:buNone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-на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заседаниях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ТОУ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разработать рекомендации по формированию функциональной грамотности педагога при преподавании учебных предметов на всех уровнях обучения; </a:t>
            </a:r>
            <a:endParaRPr lang="ru-RU" sz="1600" dirty="0" smtClean="0">
              <a:latin typeface="Times New Roman"/>
              <a:ea typeface="Calibri"/>
              <a:cs typeface="Times New Roman"/>
            </a:endParaRPr>
          </a:p>
          <a:p>
            <a:pPr indent="0">
              <a:lnSpc>
                <a:spcPct val="120000"/>
              </a:lnSpc>
              <a:buNone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активно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внедрять в учебно-воспитательный процесс технологии, обеспечивающие формирование функциональной грамотности обучающихся. Ответственные: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учителя-предметники.  Ответственные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: руководители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ТОУ.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Срок: в течение учебного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года.</a:t>
            </a:r>
          </a:p>
          <a:p>
            <a:pPr indent="0">
              <a:lnSpc>
                <a:spcPct val="120000"/>
              </a:lnSpc>
              <a:buNone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4. Администрации провести 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анализ   определения уровня функциональной грамотности (читательской, математической,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естествено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-научной) по итогам проведенных в марте-апреле РДР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212529"/>
                </a:solidFill>
                <a:latin typeface="Times New Roman"/>
                <a:ea typeface="Times New Roman"/>
                <a:cs typeface="Times New Roman"/>
              </a:rPr>
              <a:t>принять управленческие решения по регулированию и коррекции формирования функциональной грамотности учителя</a:t>
            </a:r>
            <a:r>
              <a:rPr lang="ru-RU" sz="1600" dirty="0" smtClean="0">
                <a:solidFill>
                  <a:srgbClr val="212529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Решение педсовета: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49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458</TotalTime>
  <Words>478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Определите тему педсовета,  посмотрев ролик</vt:lpstr>
      <vt:lpstr>Функциональная грамотность учителя как основа развития функциональной грамотности обучающегося</vt:lpstr>
      <vt:lpstr>Что такое функциональная грамотность человека?</vt:lpstr>
      <vt:lpstr>Функциональная грамотность </vt:lpstr>
      <vt:lpstr>Презентация PowerPoint</vt:lpstr>
      <vt:lpstr>Презентация PowerPoint</vt:lpstr>
      <vt:lpstr>Анализ анкет – 78% приняли участие</vt:lpstr>
      <vt:lpstr>Презентация PowerPoint</vt:lpstr>
      <vt:lpstr>Решение педсовета: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Определите тему педсовета, посмотрев ролик</dc:title>
  <dc:creator>Ученик</dc:creator>
  <cp:lastModifiedBy>Ученик</cp:lastModifiedBy>
  <cp:revision>31</cp:revision>
  <dcterms:created xsi:type="dcterms:W3CDTF">2021-03-22T10:48:16Z</dcterms:created>
  <dcterms:modified xsi:type="dcterms:W3CDTF">2021-12-02T10:33:33Z</dcterms:modified>
</cp:coreProperties>
</file>