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56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BC2D00"/>
    <a:srgbClr val="FDF1F7"/>
    <a:srgbClr val="F3A7CD"/>
    <a:srgbClr val="E7A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>
            <a:off x="503962" y="522684"/>
            <a:ext cx="8382000" cy="5780617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6" descr="http://www.playcast.ru/uploads/2015/10/02/15288790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BC2D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7265348" y="4929024"/>
            <a:ext cx="1613703" cy="197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3250413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2791550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2332687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1873824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1414961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956098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6003589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4627002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4168139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3709276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5544728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5085865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16" y="159957"/>
            <a:ext cx="1387356" cy="12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7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28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40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503962" y="522684"/>
            <a:ext cx="8382000" cy="5780617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http://www.playcast.ru/uploads/2015/10/02/15288790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BC2D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" b="21800"/>
          <a:stretch/>
        </p:blipFill>
        <p:spPr bwMode="auto">
          <a:xfrm rot="3297159">
            <a:off x="7123320" y="-167055"/>
            <a:ext cx="1817169" cy="179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3250413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2791550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2332687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1873824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1414961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956098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6003589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4627002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4168139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3709276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5544728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5085865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16" y="159957"/>
            <a:ext cx="1387356" cy="12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503962" y="522684"/>
            <a:ext cx="8382000" cy="5780617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3250413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2791550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2332687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1873824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1414961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956098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6003589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4627002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4168139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3709276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5544728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5085865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16" y="159957"/>
            <a:ext cx="1387356" cy="12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72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81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60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04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0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0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77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8B11F-4029-4AC4-8B4D-79EF68AF7270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C8064-8DCE-4935-ABCD-0176FC871D19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0" y="-17966"/>
            <a:ext cx="9144000" cy="339582"/>
            <a:chOff x="0" y="-17966"/>
            <a:chExt cx="9144000" cy="407407"/>
          </a:xfrm>
        </p:grpSpPr>
        <p:pic>
          <p:nvPicPr>
            <p:cNvPr id="7" name="Picture 2" descr="http://img-fotki.yandex.ru/get/5214/28257045.695/0_731b9_85d6a91_XL.png"/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573"/>
            <a:stretch/>
          </p:blipFill>
          <p:spPr bwMode="auto">
            <a:xfrm>
              <a:off x="0" y="-17966"/>
              <a:ext cx="4926437" cy="407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img-fotki.yandex.ru/get/5214/28257045.695/0_731b9_85d6a91_XL.png"/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573"/>
            <a:stretch/>
          </p:blipFill>
          <p:spPr bwMode="auto">
            <a:xfrm>
              <a:off x="4257675" y="-17966"/>
              <a:ext cx="4886325" cy="407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/>
          <p:cNvGrpSpPr/>
          <p:nvPr userDrawn="1"/>
        </p:nvGrpSpPr>
        <p:grpSpPr>
          <a:xfrm>
            <a:off x="0" y="6462450"/>
            <a:ext cx="9144000" cy="413543"/>
            <a:chOff x="0" y="-17966"/>
            <a:chExt cx="9144000" cy="407407"/>
          </a:xfrm>
        </p:grpSpPr>
        <p:pic>
          <p:nvPicPr>
            <p:cNvPr id="11" name="Picture 2" descr="http://img-fotki.yandex.ru/get/5214/28257045.695/0_731b9_85d6a91_XL.png"/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573"/>
            <a:stretch/>
          </p:blipFill>
          <p:spPr bwMode="auto">
            <a:xfrm>
              <a:off x="0" y="-17966"/>
              <a:ext cx="4926437" cy="407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img-fotki.yandex.ru/get/5214/28257045.695/0_731b9_85d6a91_XL.png"/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573"/>
            <a:stretch/>
          </p:blipFill>
          <p:spPr bwMode="auto">
            <a:xfrm>
              <a:off x="4257675" y="-17966"/>
              <a:ext cx="4886325" cy="407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3250413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2791550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2332687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1873824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1414961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956098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6003589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4627002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4168139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3709276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5544728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5085865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16" y="159957"/>
            <a:ext cx="1387356" cy="12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8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214" y="429657"/>
            <a:ext cx="7722136" cy="1156772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674" y="1740665"/>
            <a:ext cx="8394853" cy="5117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«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 УЧИТЕЛЯ  НА  УРОКЕ  С  ЛИЧНОСТНО-ОРИЕНТИРОВАННОЙ  НАПРАВЛЕННОСТЬЮ»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08394" y="8637194"/>
            <a:ext cx="65253" cy="19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http://static.klasnaocinka.com.ua/uploads/editor/6443/441591/sitepage_15/images/0_70870_e67cab54_x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715" y="3427000"/>
            <a:ext cx="3216109" cy="309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94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Monotype Corsiva" panose="03010101010201010101" pitchFamily="66" charset="0"/>
              </a:rPr>
              <a:t>СОВЕТ  ВОСЬМОЙ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75412"/>
            <a:ext cx="7886700" cy="460155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«Воспитатель, который не скрывает, а освобождает, не подавляет, а возносит, не комкает, а формирует, не диктует, а учит, - переживает вместе с </a:t>
            </a:r>
            <a:r>
              <a:rPr 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ребёнком </a:t>
            </a:r>
            <a:r>
              <a:rPr 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вдохновляющих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минут»</a:t>
            </a:r>
          </a:p>
          <a:p>
            <a:pPr marL="0" indent="0" algn="r">
              <a:buNone/>
            </a:pP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Я.Корчак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44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7596" y="848299"/>
            <a:ext cx="4781282" cy="53286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ИДУЩЕМУ</a:t>
            </a:r>
            <a:endParaRPr lang="en-US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 УРОК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08386" y="7081173"/>
            <a:ext cx="133542" cy="162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http://ldospk.ru/wikispk/images/f/f3/%D0%A3%D1%87%D0%B8%D1%82%D0%B5%D0%BB%D1%8C%D0%BD%D0%B8%D1%86%D0%B0%D0%B0%D0%B09a9336ad2c0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78" y="565584"/>
            <a:ext cx="3105418" cy="550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4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Monotype Corsiva" panose="03010101010201010101" pitchFamily="66" charset="0"/>
              </a:rPr>
              <a:t>СОВЕТ  ПЕРВЫЙ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5417" y="1825625"/>
            <a:ext cx="793214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«Прежде чем намечать круг их (детей) прав и обязанностей, отдай себе отчёт в том, на что ты способен сам»</a:t>
            </a:r>
          </a:p>
          <a:p>
            <a:pPr marL="0" indent="0" algn="ctr"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Я.Корчак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04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Monotype Corsiva" panose="03010101010201010101" pitchFamily="66" charset="0"/>
              </a:rPr>
              <a:t>СОВЕТ  ВТОРОЙ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«Задача  заключается не в том, чтобы получить какой-то результат, а в том, чтобы добиться максимальной эффективности обучения для развития школьников»</a:t>
            </a:r>
          </a:p>
          <a:p>
            <a:pPr marL="0" indent="0" algn="r">
              <a:buNone/>
            </a:pP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Л.В.Занков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3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690689"/>
          </a:xfrm>
        </p:spPr>
        <p:txBody>
          <a:bodyPr/>
          <a:lstStyle/>
          <a:p>
            <a:pPr algn="ctr"/>
            <a:r>
              <a:rPr lang="ru-RU" b="1" dirty="0" smtClean="0">
                <a:latin typeface="Monotype Corsiva" panose="03010101010201010101" pitchFamily="66" charset="0"/>
              </a:rPr>
              <a:t>СОВЕТ  ТРЕТИЙ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233889"/>
            <a:ext cx="7921128" cy="494307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«Учитель, будь солнцем, излучающим человеческое тепло, будь почвой, богатой ферментами человеческих чувств, и сей знания не только в памяти своих учеников, но и в душах и сердцах»</a:t>
            </a:r>
          </a:p>
          <a:p>
            <a:pPr marL="0" indent="0" algn="r">
              <a:buNone/>
            </a:pP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Ш.А.Амонашвили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tatic3.depositphotos.com/1005091/226/v/950/depositphotos_2260968-stock-illustration-sun-teacher-with-blackbo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689"/>
            <a:ext cx="3514381" cy="164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9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Monotype Corsiva" panose="03010101010201010101" pitchFamily="66" charset="0"/>
              </a:rPr>
              <a:t>СОВЕТ  ЧЕТВЁРТЫЙ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20328"/>
            <a:ext cx="7886700" cy="48364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«… На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самой верхней грани соприкосновения способностей и эмоций учителя со способностями, силами, и эмоциями … учеников может родиться настоящая, радостная, увлекательная педагогика, действительная духовная общность учителя и его ученика»</a:t>
            </a:r>
            <a:endParaRPr lang="ru-RU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77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112" y="121187"/>
            <a:ext cx="7788237" cy="1200838"/>
          </a:xfrm>
        </p:spPr>
        <p:txBody>
          <a:bodyPr/>
          <a:lstStyle/>
          <a:p>
            <a:pPr algn="ctr"/>
            <a:r>
              <a:rPr lang="ru-RU" b="1" dirty="0" smtClean="0">
                <a:latin typeface="Monotype Corsiva" panose="03010101010201010101" pitchFamily="66" charset="0"/>
              </a:rPr>
              <a:t>СОВЕТ  ПЯТЫЙ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7112" y="1035586"/>
            <a:ext cx="8053330" cy="514137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 передавайте человеку  знания, но старайтесь, чтобы он получил способность сам доходить до него – вот крайний предел педагогики во всех степенях учения»</a:t>
            </a:r>
          </a:p>
          <a:p>
            <a:pPr marL="0" indent="0" algn="r">
              <a:buNone/>
            </a:pP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В.Ф.Одоевский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1713" y="10073428"/>
            <a:ext cx="287207" cy="580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100" name="Picture 4" descr="https://img-fotki.yandex.ru/get/9800/219546075.f/0_c342e_ca8cb4bf_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387" y="3723702"/>
            <a:ext cx="2783174" cy="278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64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028" y="0"/>
            <a:ext cx="7843321" cy="1690689"/>
          </a:xfrm>
        </p:spPr>
        <p:txBody>
          <a:bodyPr/>
          <a:lstStyle/>
          <a:p>
            <a:pPr algn="ctr"/>
            <a:r>
              <a:rPr lang="ru-RU" b="1" dirty="0" smtClean="0">
                <a:latin typeface="Monotype Corsiva" panose="03010101010201010101" pitchFamily="66" charset="0"/>
              </a:rPr>
              <a:t>СОВЕТ  ШЕСТОЙ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2703" y="1200839"/>
            <a:ext cx="7921128" cy="49761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«Самое главное, с чего мы должны начать и чему постоянно следовать – это дать ему (ребёнку) чувствовать, 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у него тоже есть своя особая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«искра божья»</a:t>
            </a:r>
          </a:p>
          <a:p>
            <a:pPr marL="0" indent="0" algn="r">
              <a:buNone/>
            </a:pP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Ш.А.Амонашвили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7856" y="10700606"/>
            <a:ext cx="262764" cy="550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146" name="Picture 2" descr="http://www.gifki.org/data/media/1571/student-uchenik-i-uchashchiysya-animatsionnaya-kartinka-003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91" y="4032174"/>
            <a:ext cx="3048047" cy="239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1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Monotype Corsiva" panose="03010101010201010101" pitchFamily="66" charset="0"/>
              </a:rPr>
              <a:t>СОВЕТ  СЕДЬМОЙ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31345"/>
            <a:ext cx="7886700" cy="46456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«Учение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быть радостным, трепетным и победным»</a:t>
            </a:r>
          </a:p>
          <a:p>
            <a:pPr marL="0" indent="0" algn="r">
              <a:buNone/>
            </a:pP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Я.Корчак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st2.depositphotos.com/1967477/6535/v/950/depositphotos_65350309-stock-illustration-happy-school-kids-cartoon-wav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07" y="3498394"/>
            <a:ext cx="3696570" cy="267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82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</TotalTime>
  <Words>267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ПАМЯТКА</vt:lpstr>
      <vt:lpstr>Презентация PowerPoint</vt:lpstr>
      <vt:lpstr>СОВЕТ  ПЕРВЫЙ</vt:lpstr>
      <vt:lpstr>СОВЕТ  ВТОРОЙ</vt:lpstr>
      <vt:lpstr>СОВЕТ  ТРЕТИЙ</vt:lpstr>
      <vt:lpstr>СОВЕТ  ЧЕТВЁРТЫЙ</vt:lpstr>
      <vt:lpstr>СОВЕТ  ПЯТЫЙ</vt:lpstr>
      <vt:lpstr>СОВЕТ  ШЕСТОЙ</vt:lpstr>
      <vt:lpstr>СОВЕТ  СЕДЬМОЙ</vt:lpstr>
      <vt:lpstr>СОВЕТ  ВОСЬМОЙ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23</cp:revision>
  <dcterms:created xsi:type="dcterms:W3CDTF">2016-08-19T04:09:22Z</dcterms:created>
  <dcterms:modified xsi:type="dcterms:W3CDTF">2017-11-02T06:36:39Z</dcterms:modified>
</cp:coreProperties>
</file>