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57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60" r:id="rId13"/>
    <p:sldId id="275" r:id="rId14"/>
    <p:sldId id="261" r:id="rId15"/>
    <p:sldId id="274" r:id="rId16"/>
    <p:sldId id="262" r:id="rId17"/>
    <p:sldId id="265" r:id="rId18"/>
    <p:sldId id="263" r:id="rId19"/>
    <p:sldId id="26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21sposad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4329114" cy="228601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МБОУ «Средняя общеобразовательная школа № 21» </a:t>
            </a:r>
            <a:br>
              <a:rPr lang="ru-RU" sz="2800" b="1" dirty="0" smtClean="0"/>
            </a:br>
            <a:r>
              <a:rPr lang="ru-RU" sz="2800" b="1" dirty="0" smtClean="0"/>
              <a:t>г.Сергиев Посад Московской области</a:t>
            </a:r>
            <a:endParaRPr lang="ru-RU" sz="2800" b="1" dirty="0"/>
          </a:p>
        </p:txBody>
      </p:sp>
      <p:pic>
        <p:nvPicPr>
          <p:cNvPr id="4" name="Содержимое 3" descr="C:\Documents and Settings\USER.USER-30E825051C\Мои документы\Буфер\СОШ 21\ОРГАНИЗАЦИОННОЕ. ДОКУМЕНТАЦИЯ\ГЕРАЛЬДИКА ШКОЛЫ\Вёрстка2\Герб с флагом.bmp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1230406" cy="16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12160" y="908720"/>
            <a:ext cx="2446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Фото здания с флагами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3140968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ИНН</a:t>
            </a:r>
            <a:r>
              <a:rPr lang="ru-RU" dirty="0" smtClean="0"/>
              <a:t>  5042067983</a:t>
            </a:r>
          </a:p>
          <a:p>
            <a:endParaRPr lang="ru-RU" dirty="0" smtClean="0"/>
          </a:p>
          <a:p>
            <a:r>
              <a:rPr lang="ru-RU" b="1" dirty="0" smtClean="0"/>
              <a:t>Адрес организации  </a:t>
            </a:r>
            <a:r>
              <a:rPr lang="ru-RU" dirty="0" smtClean="0"/>
              <a:t>141300, Московская область, город Сергиев Посад, проспект Красной Армии, д. 212–а </a:t>
            </a:r>
          </a:p>
          <a:p>
            <a:endParaRPr lang="ru-RU" dirty="0" smtClean="0"/>
          </a:p>
          <a:p>
            <a:r>
              <a:rPr lang="ru-RU" b="1" dirty="0" smtClean="0"/>
              <a:t>Сайт организации</a:t>
            </a:r>
            <a:r>
              <a:rPr lang="ru-RU" dirty="0" smtClean="0"/>
              <a:t>  </a:t>
            </a:r>
            <a:r>
              <a:rPr lang="en-US" dirty="0" smtClean="0">
                <a:hlinkClick r:id="rId3"/>
              </a:rPr>
              <a:t>www.school21sposad.ru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DSCN93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04664"/>
            <a:ext cx="3419872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Дистанционные способы связи</a:t>
            </a:r>
            <a:endParaRPr lang="ru-RU" sz="2200" b="1" dirty="0"/>
          </a:p>
        </p:txBody>
      </p:sp>
      <p:pic>
        <p:nvPicPr>
          <p:cNvPr id="6" name="Содержимое 5" descr="Новый рисунок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2060848"/>
            <a:ext cx="5266575" cy="4525963"/>
          </a:xfrm>
        </p:spPr>
      </p:pic>
      <p:pic>
        <p:nvPicPr>
          <p:cNvPr id="9" name="Рисунок 8" descr="Новый рисунок (1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4628888" cy="4017441"/>
          </a:xfrm>
          <a:prstGeom prst="rect">
            <a:avLst/>
          </a:prstGeom>
        </p:spPr>
      </p:pic>
      <p:pic>
        <p:nvPicPr>
          <p:cNvPr id="10" name="Рисунок 9" descr="Новый рисунок (2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908720"/>
            <a:ext cx="4603209" cy="404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Критерий 2.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Комфортность условий предоставления услуг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 fontScale="55000" lnSpcReduction="20000"/>
          </a:bodyPr>
          <a:lstStyle/>
          <a:p>
            <a:pPr lvl="0" fontAlgn="base"/>
            <a:r>
              <a:rPr lang="ru-RU" i="1" dirty="0" smtClean="0"/>
              <a:t>наличие комфортной зоны отдыха, оборудованной соответствующей мебелью;</a:t>
            </a:r>
            <a:endParaRPr lang="ru-RU" dirty="0" smtClean="0"/>
          </a:p>
          <a:p>
            <a:r>
              <a:rPr lang="ru-RU" i="1" dirty="0" smtClean="0"/>
              <a:t>наличие и понятность навигации внутри организации;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наличие и доступность питьевой воды;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наличие и доступность санитарно-гигиенических помещений;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санитарное состояние помещений образовательной организации;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транспортная доступность (возможность доехать до образовательной организации на общественном транспорте, наличие парковки);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доступность записи на получение консультации (по телефону, на официальном сайте образовательной организации  в сети "Интернет", посредством Единого портала государственных и муниципальных услуг, при личном посещении организации);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иные параметры комфортных условий, установленные ведомственным актом уполномоченного федерального органа исполнительной власти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VK_3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4357694"/>
            <a:ext cx="3143240" cy="2091554"/>
          </a:xfrm>
          <a:prstGeom prst="rect">
            <a:avLst/>
          </a:prstGeom>
        </p:spPr>
      </p:pic>
      <p:pic>
        <p:nvPicPr>
          <p:cNvPr id="16" name="Рисунок 15" descr="AVK_3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556792"/>
            <a:ext cx="3320826" cy="2209722"/>
          </a:xfrm>
          <a:prstGeom prst="rect">
            <a:avLst/>
          </a:prstGeom>
        </p:spPr>
      </p:pic>
      <p:pic>
        <p:nvPicPr>
          <p:cNvPr id="13" name="Содержимое 12" descr="DSCN60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868144" y="692696"/>
            <a:ext cx="2952770" cy="2214578"/>
          </a:xfrm>
        </p:spPr>
      </p:pic>
      <p:pic>
        <p:nvPicPr>
          <p:cNvPr id="14" name="Рисунок 13" descr="DSCN60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3356992"/>
            <a:ext cx="3071801" cy="2303851"/>
          </a:xfrm>
          <a:prstGeom prst="rect">
            <a:avLst/>
          </a:prstGeom>
        </p:spPr>
      </p:pic>
      <p:pic>
        <p:nvPicPr>
          <p:cNvPr id="17" name="Рисунок 16" descr="AVK_32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56992"/>
            <a:ext cx="2854259" cy="1899262"/>
          </a:xfrm>
          <a:prstGeom prst="rect">
            <a:avLst/>
          </a:prstGeom>
        </p:spPr>
      </p:pic>
      <p:pic>
        <p:nvPicPr>
          <p:cNvPr id="15" name="Рисунок 14" descr="AVK_33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76672"/>
            <a:ext cx="3423047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9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744416" cy="2808312"/>
          </a:xfrm>
        </p:spPr>
      </p:pic>
      <p:pic>
        <p:nvPicPr>
          <p:cNvPr id="5" name="Рисунок 4" descr="DSCN9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32656"/>
            <a:ext cx="4283968" cy="3212976"/>
          </a:xfrm>
          <a:prstGeom prst="rect">
            <a:avLst/>
          </a:prstGeom>
        </p:spPr>
      </p:pic>
      <p:pic>
        <p:nvPicPr>
          <p:cNvPr id="6" name="Рисунок 5" descr="DSCN9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852936"/>
            <a:ext cx="4032448" cy="3024336"/>
          </a:xfrm>
          <a:prstGeom prst="rect">
            <a:avLst/>
          </a:prstGeom>
        </p:spPr>
      </p:pic>
      <p:pic>
        <p:nvPicPr>
          <p:cNvPr id="7" name="Рисунок 6" descr="DSCN93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2013" y="3284984"/>
            <a:ext cx="4451987" cy="3338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AVK_3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000528" cy="2662005"/>
          </a:xfrm>
          <a:prstGeom prst="rect">
            <a:avLst/>
          </a:prstGeom>
        </p:spPr>
      </p:pic>
      <p:pic>
        <p:nvPicPr>
          <p:cNvPr id="7" name="Рисунок 6" descr="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708920"/>
            <a:ext cx="2733768" cy="3645024"/>
          </a:xfrm>
          <a:prstGeom prst="rect">
            <a:avLst/>
          </a:prstGeom>
        </p:spPr>
      </p:pic>
      <p:pic>
        <p:nvPicPr>
          <p:cNvPr id="12" name="Рисунок 11" descr="AVK_33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76672"/>
            <a:ext cx="4003970" cy="2664296"/>
          </a:xfrm>
          <a:prstGeom prst="rect">
            <a:avLst/>
          </a:prstGeom>
        </p:spPr>
      </p:pic>
      <p:pic>
        <p:nvPicPr>
          <p:cNvPr id="8" name="Рисунок 7" descr="DSCN94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3284984"/>
            <a:ext cx="4128459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94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3963860" cy="2972895"/>
          </a:xfrm>
        </p:spPr>
      </p:pic>
      <p:pic>
        <p:nvPicPr>
          <p:cNvPr id="5" name="Рисунок 4" descr="Новый рисунок (1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1570" y="428604"/>
            <a:ext cx="4082429" cy="3857652"/>
          </a:xfrm>
          <a:prstGeom prst="rect">
            <a:avLst/>
          </a:prstGeom>
        </p:spPr>
      </p:pic>
      <p:pic>
        <p:nvPicPr>
          <p:cNvPr id="6" name="Рисунок 5" descr="DSCN9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214686"/>
            <a:ext cx="4357718" cy="3268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AVK_33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3216480"/>
            <a:ext cx="5472567" cy="3641520"/>
          </a:xfrm>
        </p:spPr>
      </p:pic>
      <p:pic>
        <p:nvPicPr>
          <p:cNvPr id="11" name="Рисунок 10" descr="AVK_3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4035205" cy="2685080"/>
          </a:xfrm>
          <a:prstGeom prst="rect">
            <a:avLst/>
          </a:prstGeom>
        </p:spPr>
      </p:pic>
      <p:pic>
        <p:nvPicPr>
          <p:cNvPr id="19" name="Рисунок 18" descr="AVK_33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620688"/>
            <a:ext cx="3927846" cy="2613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AVK_33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645024"/>
            <a:ext cx="4031532" cy="2682636"/>
          </a:xfrm>
        </p:spPr>
      </p:pic>
      <p:pic>
        <p:nvPicPr>
          <p:cNvPr id="8" name="Рисунок 7" descr="AVK_3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32656"/>
            <a:ext cx="4714876" cy="3137342"/>
          </a:xfrm>
          <a:prstGeom prst="rect">
            <a:avLst/>
          </a:prstGeom>
        </p:spPr>
      </p:pic>
      <p:pic>
        <p:nvPicPr>
          <p:cNvPr id="10" name="Рисунок 9" descr="AVK_33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3" y="3501008"/>
            <a:ext cx="4112185" cy="2736304"/>
          </a:xfrm>
          <a:prstGeom prst="rect">
            <a:avLst/>
          </a:prstGeom>
        </p:spPr>
      </p:pic>
      <p:pic>
        <p:nvPicPr>
          <p:cNvPr id="12" name="Рисунок 11" descr="AVK_33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6672"/>
            <a:ext cx="4176464" cy="3029037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AVK_3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404664"/>
            <a:ext cx="4002808" cy="2663522"/>
          </a:xfrm>
        </p:spPr>
      </p:pic>
      <p:pic>
        <p:nvPicPr>
          <p:cNvPr id="8" name="Рисунок 7" descr="AVK_3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975" y="3573016"/>
            <a:ext cx="4248211" cy="2826817"/>
          </a:xfrm>
          <a:prstGeom prst="rect">
            <a:avLst/>
          </a:prstGeom>
        </p:spPr>
      </p:pic>
      <p:pic>
        <p:nvPicPr>
          <p:cNvPr id="10" name="Рисунок 9" descr="AVK_33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76672"/>
            <a:ext cx="3960440" cy="2635330"/>
          </a:xfrm>
          <a:prstGeom prst="rect">
            <a:avLst/>
          </a:prstGeom>
        </p:spPr>
      </p:pic>
      <p:pic>
        <p:nvPicPr>
          <p:cNvPr id="12" name="Рисунок 11" descr="AVK_33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284984"/>
            <a:ext cx="4105837" cy="2732079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AVK_3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332656"/>
            <a:ext cx="4290270" cy="2854804"/>
          </a:xfrm>
        </p:spPr>
      </p:pic>
      <p:pic>
        <p:nvPicPr>
          <p:cNvPr id="13" name="Рисунок 12" descr="AVK_3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56992"/>
            <a:ext cx="4328617" cy="2880320"/>
          </a:xfrm>
          <a:prstGeom prst="rect">
            <a:avLst/>
          </a:prstGeom>
        </p:spPr>
      </p:pic>
      <p:pic>
        <p:nvPicPr>
          <p:cNvPr id="14" name="Рисунок 13" descr="AVK_3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404664"/>
            <a:ext cx="4220401" cy="2808312"/>
          </a:xfrm>
          <a:prstGeom prst="rect">
            <a:avLst/>
          </a:prstGeom>
        </p:spPr>
      </p:pic>
      <p:pic>
        <p:nvPicPr>
          <p:cNvPr id="15" name="Рисунок 14" descr="AVK_33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6648" y="3645024"/>
            <a:ext cx="4247352" cy="28262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Критерий 1.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Открытость и доступность информации об организации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fontScale="62500" lnSpcReduction="20000"/>
          </a:bodyPr>
          <a:lstStyle/>
          <a:p>
            <a:pPr marL="514350" indent="-514350" algn="ctr">
              <a:buAutoNum type="arabicPeriod"/>
            </a:pPr>
            <a:r>
              <a:rPr lang="ru-RU" i="1" dirty="0" smtClean="0"/>
              <a:t>Соответствие информации о деятельности образовательной  организации, размещенной на </a:t>
            </a:r>
            <a:r>
              <a:rPr lang="ru-RU" b="1" i="1" dirty="0" smtClean="0"/>
              <a:t>информационных стендах</a:t>
            </a:r>
            <a:r>
              <a:rPr lang="ru-RU" i="1" dirty="0" smtClean="0"/>
              <a:t>, ее содержанию и порядку (форме), установленных нормативными правовыми актами.</a:t>
            </a:r>
          </a:p>
          <a:p>
            <a:pPr marL="514350" indent="-514350" algn="ctr">
              <a:buAutoNum type="arabicPeriod"/>
            </a:pPr>
            <a:endParaRPr lang="ru-RU" dirty="0" smtClean="0"/>
          </a:p>
          <a:p>
            <a:pPr algn="ctr">
              <a:buNone/>
            </a:pPr>
            <a:r>
              <a:rPr lang="ru-RU" i="1" dirty="0" smtClean="0"/>
              <a:t>2. Соответствие информации о деятельности образовательной организации, размещенной на </a:t>
            </a:r>
            <a:r>
              <a:rPr lang="ru-RU" b="1" i="1" dirty="0" smtClean="0"/>
              <a:t>официальном сайте</a:t>
            </a:r>
            <a:r>
              <a:rPr lang="ru-RU" i="1" dirty="0" smtClean="0"/>
              <a:t>, ее содержанию и порядку (форме), установленным нормативными правовыми актами.</a:t>
            </a:r>
            <a:r>
              <a:rPr lang="ru-RU" dirty="0" smtClean="0"/>
              <a:t>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i="1" dirty="0" smtClean="0"/>
              <a:t>3. Наличие и функционирование на официальном сайте организации информации о дистанционных способах взаимодействия с получателями услуг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3960440" cy="2970330"/>
          </a:xfrm>
        </p:spPr>
      </p:pic>
      <p:pic>
        <p:nvPicPr>
          <p:cNvPr id="5" name="Рисунок 4" descr="8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429000"/>
            <a:ext cx="4067944" cy="3050958"/>
          </a:xfrm>
          <a:prstGeom prst="rect">
            <a:avLst/>
          </a:prstGeom>
        </p:spPr>
      </p:pic>
      <p:pic>
        <p:nvPicPr>
          <p:cNvPr id="6" name="Рисунок 5" descr="4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2656"/>
            <a:ext cx="3995936" cy="2996952"/>
          </a:xfrm>
          <a:prstGeom prst="rect">
            <a:avLst/>
          </a:prstGeom>
        </p:spPr>
      </p:pic>
      <p:pic>
        <p:nvPicPr>
          <p:cNvPr id="7" name="Рисунок 6" descr="AVK_33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906" y="3573016"/>
            <a:ext cx="422040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овый рисунок (2)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404665"/>
            <a:ext cx="4428372" cy="3888432"/>
          </a:xfrm>
        </p:spPr>
      </p:pic>
      <p:pic>
        <p:nvPicPr>
          <p:cNvPr id="5" name="Рисунок 4" descr="Новый рисунок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780928"/>
            <a:ext cx="5580112" cy="3474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>Критерий 3.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Доступность услуг для инвалидов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i="1" dirty="0" smtClean="0"/>
              <a:t>пандусы (подъемные платформы)</a:t>
            </a:r>
            <a:endParaRPr lang="ru-RU" dirty="0" smtClean="0"/>
          </a:p>
          <a:p>
            <a:pPr lvl="0" fontAlgn="base"/>
            <a:r>
              <a:rPr lang="ru-RU" i="1" dirty="0" smtClean="0"/>
              <a:t> выделенная стоянка для автотранспортных средств инвалидов;</a:t>
            </a:r>
            <a:endParaRPr lang="ru-RU" dirty="0" smtClean="0"/>
          </a:p>
          <a:p>
            <a:pPr lvl="0" fontAlgn="base"/>
            <a:r>
              <a:rPr lang="ru-RU" i="1" dirty="0" smtClean="0"/>
              <a:t>расширенные дверные проемы; адаптированные поручни,  лифты, </a:t>
            </a:r>
            <a:endParaRPr lang="ru-RU" dirty="0" smtClean="0"/>
          </a:p>
          <a:p>
            <a:r>
              <a:rPr lang="ru-RU" i="1" dirty="0" smtClean="0"/>
              <a:t>сменные кресла-коляски;</a:t>
            </a:r>
            <a:endParaRPr lang="ru-RU" dirty="0" smtClean="0"/>
          </a:p>
          <a:p>
            <a:r>
              <a:rPr lang="ru-RU" i="1" dirty="0" smtClean="0"/>
              <a:t>специально оборудованные санитарно-гигиенические помещения.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VK_3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430" y="3573016"/>
            <a:ext cx="4355570" cy="2898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VK_337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86951" y="0"/>
            <a:ext cx="5057049" cy="3365029"/>
          </a:xfrm>
        </p:spPr>
      </p:pic>
      <p:pic>
        <p:nvPicPr>
          <p:cNvPr id="5" name="Рисунок 4" descr="AVK_33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564904"/>
            <a:ext cx="4522501" cy="4176464"/>
          </a:xfrm>
          <a:prstGeom prst="rect">
            <a:avLst/>
          </a:prstGeom>
        </p:spPr>
      </p:pic>
      <p:pic>
        <p:nvPicPr>
          <p:cNvPr id="6" name="Содержимое 3" descr="AVK_33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0"/>
            <a:ext cx="2267744" cy="3408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AVK_3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068960"/>
            <a:ext cx="5221293" cy="3474319"/>
          </a:xfrm>
          <a:prstGeom prst="rect">
            <a:avLst/>
          </a:prstGeom>
        </p:spPr>
      </p:pic>
      <p:pic>
        <p:nvPicPr>
          <p:cNvPr id="7" name="Рисунок 6" descr="AVK_33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60648"/>
            <a:ext cx="4392488" cy="2922821"/>
          </a:xfrm>
          <a:prstGeom prst="rect">
            <a:avLst/>
          </a:prstGeom>
        </p:spPr>
      </p:pic>
      <p:pic>
        <p:nvPicPr>
          <p:cNvPr id="6" name="Содержимое 5" descr="AVK_339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60648"/>
            <a:ext cx="4264961" cy="2837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98072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lvl="0" fontAlgn="base"/>
            <a:r>
              <a:rPr lang="ru-RU" i="1" dirty="0" smtClean="0"/>
              <a:t>дублирование для инвалидов по слуху и зрению звуковой и зрительной информации;</a:t>
            </a:r>
            <a:endParaRPr lang="ru-RU" dirty="0" smtClean="0"/>
          </a:p>
          <a:p>
            <a:r>
              <a:rPr lang="ru-RU" i="1" dirty="0" smtClean="0"/>
              <a:t> дублирование надписей, знаков и иной текстовой и графической информации знаками, выполненными рельефно-точечным шрифтом Брайля;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возможность предоставления инвалидам по слуху (</a:t>
            </a:r>
            <a:r>
              <a:rPr lang="ru-RU" i="1" dirty="0" err="1" smtClean="0"/>
              <a:t>слуху</a:t>
            </a:r>
            <a:r>
              <a:rPr lang="ru-RU" i="1" dirty="0" smtClean="0"/>
              <a:t> и зрению) услуг </a:t>
            </a:r>
            <a:r>
              <a:rPr lang="ru-RU" i="1" dirty="0" err="1" smtClean="0"/>
              <a:t>сурдопереводчика</a:t>
            </a:r>
            <a:r>
              <a:rPr lang="ru-RU" i="1" dirty="0" smtClean="0"/>
              <a:t> (</a:t>
            </a:r>
            <a:r>
              <a:rPr lang="ru-RU" i="1" dirty="0" err="1" smtClean="0"/>
              <a:t>тифлосурдопереводчика</a:t>
            </a:r>
            <a:r>
              <a:rPr lang="ru-RU" i="1" dirty="0" smtClean="0"/>
              <a:t>);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наличие альтернативной версии официального сайта организации социальной сферы в сети "Интернет" для инвалидов по зрению;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наличие работников в организации, прошедшими необходимое обучение (инструктирование) по сопровождению инвалидов в помещениях организации социальной сферы и на прилегающей территории;</a:t>
            </a:r>
            <a:r>
              <a:rPr lang="ru-RU" dirty="0" smtClean="0"/>
              <a:t> </a:t>
            </a:r>
          </a:p>
          <a:p>
            <a:r>
              <a:rPr lang="ru-RU" i="1" dirty="0" smtClean="0"/>
              <a:t>наличие возможности предоставления услуги в дистанционном режиме или на дому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VK_33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357166"/>
            <a:ext cx="2079380" cy="3124944"/>
          </a:xfrm>
        </p:spPr>
      </p:pic>
      <p:pic>
        <p:nvPicPr>
          <p:cNvPr id="5" name="Рисунок 4" descr="AVK_3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85728"/>
            <a:ext cx="4788024" cy="3186016"/>
          </a:xfrm>
          <a:prstGeom prst="rect">
            <a:avLst/>
          </a:prstGeom>
        </p:spPr>
      </p:pic>
      <p:pic>
        <p:nvPicPr>
          <p:cNvPr id="8" name="Рисунок 7" descr="DSCN9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3714752"/>
            <a:ext cx="3452805" cy="2589604"/>
          </a:xfrm>
          <a:prstGeom prst="rect">
            <a:avLst/>
          </a:prstGeom>
        </p:spPr>
      </p:pic>
      <p:pic>
        <p:nvPicPr>
          <p:cNvPr id="9" name="Рисунок 8" descr="DSCN9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32611"/>
            <a:ext cx="3428992" cy="2571745"/>
          </a:xfrm>
          <a:prstGeom prst="rect">
            <a:avLst/>
          </a:prstGeom>
        </p:spPr>
      </p:pic>
      <p:pic>
        <p:nvPicPr>
          <p:cNvPr id="7" name="Рисунок 6" descr="DSCN94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3033" y="3714752"/>
            <a:ext cx="2540967" cy="2643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овый рисунок (2)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3501008"/>
            <a:ext cx="3959770" cy="2952328"/>
          </a:xfrm>
        </p:spPr>
      </p:pic>
      <p:pic>
        <p:nvPicPr>
          <p:cNvPr id="5" name="Рисунок 4" descr="Новый рисунок (3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605888" cy="3501007"/>
          </a:xfrm>
          <a:prstGeom prst="rect">
            <a:avLst/>
          </a:prstGeom>
        </p:spPr>
      </p:pic>
      <p:pic>
        <p:nvPicPr>
          <p:cNvPr id="7" name="Содержимое 3" descr="Новый рисунок (4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188640"/>
            <a:ext cx="2349505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9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3895752" cy="2928958"/>
          </a:xfrm>
          <a:prstGeom prst="rect">
            <a:avLst/>
          </a:prstGeom>
        </p:spPr>
      </p:pic>
      <p:pic>
        <p:nvPicPr>
          <p:cNvPr id="11" name="Содержимое 10" descr="DSCN94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3946002" cy="2959502"/>
          </a:xfrm>
        </p:spPr>
      </p:pic>
      <p:pic>
        <p:nvPicPr>
          <p:cNvPr id="9" name="Рисунок 8" descr="AVK_3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3500438"/>
            <a:ext cx="3217495" cy="2857495"/>
          </a:xfrm>
          <a:prstGeom prst="rect">
            <a:avLst/>
          </a:prstGeom>
        </p:spPr>
      </p:pic>
      <p:pic>
        <p:nvPicPr>
          <p:cNvPr id="10" name="Рисунок 9" descr="AVK_33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3429000"/>
            <a:ext cx="3192909" cy="2964678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AVK_33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071966" cy="2579181"/>
          </a:xfrm>
        </p:spPr>
      </p:pic>
      <p:pic>
        <p:nvPicPr>
          <p:cNvPr id="8" name="Рисунок 7" descr="AVK_33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85794"/>
            <a:ext cx="4357686" cy="2586667"/>
          </a:xfrm>
          <a:prstGeom prst="rect">
            <a:avLst/>
          </a:prstGeom>
        </p:spPr>
      </p:pic>
      <p:pic>
        <p:nvPicPr>
          <p:cNvPr id="9" name="Рисунок 8" descr="AVK_3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3643314"/>
            <a:ext cx="2597948" cy="2482728"/>
          </a:xfrm>
          <a:prstGeom prst="rect">
            <a:avLst/>
          </a:prstGeom>
        </p:spPr>
      </p:pic>
      <p:pic>
        <p:nvPicPr>
          <p:cNvPr id="10" name="Рисунок 9" descr="AVK_32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857628"/>
            <a:ext cx="3366606" cy="2428892"/>
          </a:xfrm>
          <a:prstGeom prst="rect">
            <a:avLst/>
          </a:prstGeom>
        </p:spPr>
      </p:pic>
      <p:pic>
        <p:nvPicPr>
          <p:cNvPr id="11" name="Рисунок 10" descr="AVK_32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3643314"/>
            <a:ext cx="2428860" cy="2672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r>
              <a:rPr lang="ru-RU" sz="2200" b="1" dirty="0" err="1" smtClean="0"/>
              <a:t>Скриншоты</a:t>
            </a:r>
            <a:r>
              <a:rPr lang="ru-RU" sz="2200" b="1" dirty="0" smtClean="0"/>
              <a:t> сайта МБОУ «Средняя общеобразовательная школа № 21»</a:t>
            </a:r>
            <a:endParaRPr lang="ru-RU" sz="2200" b="1" dirty="0"/>
          </a:p>
        </p:txBody>
      </p:sp>
      <p:pic>
        <p:nvPicPr>
          <p:cNvPr id="4" name="Содержимое 3" descr="Новый рисунок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908720"/>
            <a:ext cx="5086937" cy="4320479"/>
          </a:xfrm>
        </p:spPr>
      </p:pic>
      <p:pic>
        <p:nvPicPr>
          <p:cNvPr id="5" name="Рисунок 4" descr="Новый рисунок (1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7067" y="2276872"/>
            <a:ext cx="4635413" cy="402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r>
              <a:rPr lang="ru-RU" sz="2200" b="1" dirty="0" err="1" smtClean="0"/>
              <a:t>Скриншоты</a:t>
            </a:r>
            <a:r>
              <a:rPr lang="ru-RU" sz="2200" b="1" dirty="0" smtClean="0"/>
              <a:t> сайта МБОУ «Средняя общеобразовательная школа № 21»</a:t>
            </a:r>
            <a:endParaRPr lang="ru-RU" sz="2200" b="1" dirty="0"/>
          </a:p>
        </p:txBody>
      </p:sp>
      <p:pic>
        <p:nvPicPr>
          <p:cNvPr id="7" name="Содержимое 6" descr="Новый рисунок (3)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4728796" cy="3117467"/>
          </a:xfrm>
        </p:spPr>
      </p:pic>
      <p:pic>
        <p:nvPicPr>
          <p:cNvPr id="8" name="Рисунок 7" descr="Новый рисунок (4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1958" y="1988840"/>
            <a:ext cx="6412042" cy="4696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Новый рисунок (6)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5472608" cy="46900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r>
              <a:rPr lang="ru-RU" sz="2200" b="1" dirty="0" err="1" smtClean="0"/>
              <a:t>Скриншоты</a:t>
            </a:r>
            <a:r>
              <a:rPr lang="ru-RU" sz="2200" b="1" dirty="0" smtClean="0"/>
              <a:t> сайта МБОУ «Средняя общеобразовательная школа № 21»</a:t>
            </a:r>
            <a:endParaRPr lang="ru-RU" sz="2200" b="1" dirty="0"/>
          </a:p>
        </p:txBody>
      </p:sp>
      <p:pic>
        <p:nvPicPr>
          <p:cNvPr id="7" name="Содержимое 6" descr="Новый рисунок (5)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60874" y="3356992"/>
            <a:ext cx="5183126" cy="3240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r>
              <a:rPr lang="ru-RU" sz="2200" b="1" dirty="0" err="1" smtClean="0"/>
              <a:t>Скриншоты</a:t>
            </a:r>
            <a:r>
              <a:rPr lang="ru-RU" sz="2200" b="1" dirty="0" smtClean="0"/>
              <a:t> сайта МБОУ «Средняя общеобразовательная школа № 21»</a:t>
            </a:r>
            <a:endParaRPr lang="ru-RU" sz="2200" b="1" dirty="0"/>
          </a:p>
        </p:txBody>
      </p:sp>
      <p:pic>
        <p:nvPicPr>
          <p:cNvPr id="9" name="Рисунок 8" descr="Новый рисунок (8)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5278477" cy="4581128"/>
          </a:xfrm>
          <a:prstGeom prst="rect">
            <a:avLst/>
          </a:prstGeom>
        </p:spPr>
      </p:pic>
      <p:pic>
        <p:nvPicPr>
          <p:cNvPr id="6" name="Содержимое 5" descr="Новый рисунок (7)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988840"/>
            <a:ext cx="415354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r>
              <a:rPr lang="ru-RU" sz="2200" b="1" dirty="0" err="1" smtClean="0"/>
              <a:t>Скриншоты</a:t>
            </a:r>
            <a:r>
              <a:rPr lang="ru-RU" sz="2200" b="1" dirty="0" smtClean="0"/>
              <a:t> сайта МБОУ «Средняя общеобразовательная школа № 21»</a:t>
            </a:r>
            <a:endParaRPr lang="ru-RU" sz="2200" b="1" dirty="0"/>
          </a:p>
        </p:txBody>
      </p:sp>
      <p:pic>
        <p:nvPicPr>
          <p:cNvPr id="6" name="Содержимое 5" descr="Новый рисунок (9)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4464496" cy="4842936"/>
          </a:xfrm>
        </p:spPr>
      </p:pic>
      <p:pic>
        <p:nvPicPr>
          <p:cNvPr id="9" name="Рисунок 8" descr="Новый рисунок (10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979496"/>
            <a:ext cx="4187281" cy="4730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282</Words>
  <Application>Microsoft Office PowerPoint</Application>
  <PresentationFormat>Экран (4:3)</PresentationFormat>
  <Paragraphs>40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МБОУ «Средняя общеобразовательная школа № 21»  г.Сергиев Посад Московской области</vt:lpstr>
      <vt:lpstr>Критерий 1.  Открытость и доступность информации об организации </vt:lpstr>
      <vt:lpstr>Презентация PowerPoint</vt:lpstr>
      <vt:lpstr>Презентация PowerPoint</vt:lpstr>
      <vt:lpstr>Скриншоты сайта МБОУ «Средняя общеобразовательная школа № 21»</vt:lpstr>
      <vt:lpstr>Скриншоты сайта МБОУ «Средняя общеобразовательная школа № 21»</vt:lpstr>
      <vt:lpstr>Скриншоты сайта МБОУ «Средняя общеобразовательная школа № 21»</vt:lpstr>
      <vt:lpstr>Скриншоты сайта МБОУ «Средняя общеобразовательная школа № 21»</vt:lpstr>
      <vt:lpstr>Скриншоты сайта МБОУ «Средняя общеобразовательная школа № 21»</vt:lpstr>
      <vt:lpstr>Дистанционные способы связи</vt:lpstr>
      <vt:lpstr>Критерий 2.  Комфортность условий предоставления 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Критерий 3.  Доступность услуг для инвалидов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«Средняя общеобразовательная школа № 21» г.Сергиев Посад Московской области</dc:title>
  <dc:creator>LS</dc:creator>
  <cp:lastModifiedBy>21_01</cp:lastModifiedBy>
  <cp:revision>33</cp:revision>
  <dcterms:created xsi:type="dcterms:W3CDTF">2018-09-20T08:19:02Z</dcterms:created>
  <dcterms:modified xsi:type="dcterms:W3CDTF">2018-09-21T08:31:49Z</dcterms:modified>
</cp:coreProperties>
</file>